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7" r:id="rId2"/>
    <p:sldId id="296" r:id="rId3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572075B-7DEF-4C1A-A34F-A173A46FBDEF}">
          <p14:sldIdLst>
            <p14:sldId id="257"/>
            <p14:sldId id="296"/>
          </p14:sldIdLst>
        </p14:section>
        <p14:section name="Untitled Section" id="{C7F61AC9-31C6-4719-9AE2-01712F68994E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52344F-E596-4A9F-9A38-CF913E2B22D9}" v="43" dt="2024-08-05T11:19:24.2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66" d="100"/>
          <a:sy n="66" d="100"/>
        </p:scale>
        <p:origin x="1128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30E2CF-9FE4-C7EE-5159-E1EEF72E24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8"/>
          </a:xfrm>
          <a:prstGeom prst="rect">
            <a:avLst/>
          </a:prstGeom>
        </p:spPr>
        <p:txBody>
          <a:bodyPr vert="horz" lIns="96656" tIns="48328" rIns="96656" bIns="48328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437460-8E13-4187-7B6E-56802A0079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588" y="0"/>
            <a:ext cx="3169920" cy="481728"/>
          </a:xfrm>
          <a:prstGeom prst="rect">
            <a:avLst/>
          </a:prstGeom>
        </p:spPr>
        <p:txBody>
          <a:bodyPr vert="horz" lIns="96656" tIns="48328" rIns="96656" bIns="48328" rtlCol="0"/>
          <a:lstStyle>
            <a:lvl1pPr algn="r">
              <a:defRPr sz="1200"/>
            </a:lvl1pPr>
          </a:lstStyle>
          <a:p>
            <a:fld id="{8BAEBA6C-EEAD-4BA8-A44D-A3E6A108A7D8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4034D1-80D7-6B01-9B36-1D232BB9D3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19475"/>
            <a:ext cx="3169920" cy="481727"/>
          </a:xfrm>
          <a:prstGeom prst="rect">
            <a:avLst/>
          </a:prstGeom>
        </p:spPr>
        <p:txBody>
          <a:bodyPr vert="horz" lIns="96656" tIns="48328" rIns="96656" bIns="48328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A01FB1-AA1C-85BA-E4A1-DED8EE0D79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588" y="9119475"/>
            <a:ext cx="3169920" cy="481727"/>
          </a:xfrm>
          <a:prstGeom prst="rect">
            <a:avLst/>
          </a:prstGeom>
        </p:spPr>
        <p:txBody>
          <a:bodyPr vert="horz" lIns="96656" tIns="48328" rIns="96656" bIns="48328" rtlCol="0" anchor="b"/>
          <a:lstStyle>
            <a:lvl1pPr algn="r">
              <a:defRPr sz="1200"/>
            </a:lvl1pPr>
          </a:lstStyle>
          <a:p>
            <a:fld id="{1B5EED5C-9A77-4B15-BF0B-521D4A9D2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500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8"/>
          </a:xfrm>
          <a:prstGeom prst="rect">
            <a:avLst/>
          </a:prstGeom>
        </p:spPr>
        <p:txBody>
          <a:bodyPr vert="horz" lIns="96656" tIns="48328" rIns="96656" bIns="48328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0"/>
            <a:ext cx="3169920" cy="481728"/>
          </a:xfrm>
          <a:prstGeom prst="rect">
            <a:avLst/>
          </a:prstGeom>
        </p:spPr>
        <p:txBody>
          <a:bodyPr vert="horz" lIns="96656" tIns="48328" rIns="96656" bIns="48328" rtlCol="0"/>
          <a:lstStyle>
            <a:lvl1pPr algn="r">
              <a:defRPr sz="1200"/>
            </a:lvl1pPr>
          </a:lstStyle>
          <a:p>
            <a:fld id="{48C37B65-D79B-4B33-AD00-308A92250601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6" tIns="48328" rIns="96656" bIns="4832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2"/>
          </a:xfrm>
          <a:prstGeom prst="rect">
            <a:avLst/>
          </a:prstGeom>
        </p:spPr>
        <p:txBody>
          <a:bodyPr vert="horz" lIns="96656" tIns="48328" rIns="96656" bIns="4832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7"/>
          </a:xfrm>
          <a:prstGeom prst="rect">
            <a:avLst/>
          </a:prstGeom>
        </p:spPr>
        <p:txBody>
          <a:bodyPr vert="horz" lIns="96656" tIns="48328" rIns="96656" bIns="48328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1727"/>
          </a:xfrm>
          <a:prstGeom prst="rect">
            <a:avLst/>
          </a:prstGeom>
        </p:spPr>
        <p:txBody>
          <a:bodyPr vert="horz" lIns="96656" tIns="48328" rIns="96656" bIns="48328" rtlCol="0" anchor="b"/>
          <a:lstStyle>
            <a:lvl1pPr algn="r">
              <a:defRPr sz="1200"/>
            </a:lvl1pPr>
          </a:lstStyle>
          <a:p>
            <a:fld id="{4B5879D2-F573-429A-9A49-F0EF69A1D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4773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87B87-62A3-2FB5-CFEA-62B597128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936BC-0827-9CA8-5B16-3F4249D63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0645A-C6C4-9D02-F5A9-70974CBF7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4F3B-D183-4575-A9BC-A8CB848E0021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9F200-D377-5A7F-3148-A0DFE06E0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A51A2-A723-0EA6-FB58-7C2E31991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4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B842B-4A9C-B625-41AB-C657C7606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0E8EAB-B45C-2C01-C766-E7F190665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3E25A-ED55-C1EE-7C7B-B8774034B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3B8A7-EA4B-495C-991C-CF81766C97C6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3976B-25F6-0265-3C83-1AEADFF53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59A7F-5294-B00B-40FA-AB07822E3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270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7B874C-97CC-EC67-FC00-529698A82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0649AA-F26D-2D84-02B1-A14177A9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E0B04-77E5-B5B3-815B-A72ED19D2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0D5-C568-425F-8163-14A4E4DFCD81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7771D-F9F8-1395-E49A-202240385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02084-29D5-7EB4-9ACA-75C3B123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FBA2E-4E07-865C-CF47-F90E10ED0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6CBB0-1222-B3C0-D047-29A83B316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941F4-9137-744A-E938-D04F9B64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FF79-396F-4843-B565-D35099065378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F336E-ECD0-A8DA-33AC-EE94F8F27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F027F-19BE-E538-7484-D0C05B48D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0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A5F74-336C-A5D5-B6C1-33330F7B6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205FB-8225-EA27-CA10-5BCAB6FF3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10723-4167-AF8D-34CE-295601110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91AA-570F-4B52-9EFD-4D4F200CEAAB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E57B9-C589-B82D-307A-5127DBDC8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7B611-1E70-C3EF-C2E2-8CEC3AF08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05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BA638-5E9E-CC77-9DE4-F3A09F83A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85017-D4A7-BFAD-48A1-38BC7AF411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8B6BC-2F67-8134-A2EF-C10E4EF28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181AB-1F0D-4C04-2CF1-6A7B5DE04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293BC-EA1A-4077-8242-0BC2063E9F26}" type="datetime6">
              <a:rPr lang="en-US" smtClean="0"/>
              <a:t>November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5141CF-00AB-C600-DF9D-61C7EA6B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743B1D-4D7E-D3D5-B4D0-86F311DF9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80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9FFE9-0BC5-1ACC-5AE4-EA1993F8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24084-A45B-08C6-AE92-95D8C8ACD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ABDD69-263D-4122-43D2-6E26B9269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B6F7E-7B18-564A-58DA-1D5C220CA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7AFC67-08F8-195B-024A-5FF07902B0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3428DC-9F20-1803-3F05-1FEC92869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524BD-1E86-4FB3-BEB7-8F929F2A4026}" type="datetime6">
              <a:rPr lang="en-US" smtClean="0"/>
              <a:t>November 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A00612-5DA9-C5FD-91AF-6309555DB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1D68F8-FFEF-71A7-184B-64F53E756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2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E2EDA-0EBB-1D85-31BA-83FAF1B0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D9FD35-2D43-9CB0-5808-207EDAC23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CE14-DF22-46DF-985C-D6987FCA5BBF}" type="datetime6">
              <a:rPr lang="en-US" smtClean="0"/>
              <a:t>November 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511F95-C516-87FF-5E94-6F27E4DB0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F8B0E0-6592-89F8-9EE4-D8C837581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55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31090D-43D3-120E-F3F9-609F5E661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AF1A7-DE8C-4859-A833-646DC6D94D2E}" type="datetime6">
              <a:rPr lang="en-US" smtClean="0"/>
              <a:t>November 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08231C-E51B-4C75-0A73-6D5068777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C2F667-2D37-FF9F-DC4A-1EC6FF7DA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5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7938C-988A-5744-5583-91DB6E54C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64306-EE5E-7D49-4E9A-A60335803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3AD58-C6EF-002F-F7B3-7894A72E3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E69C2-203A-41E9-6347-1081E77A0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F835-9393-4A53-817E-90584E5254F5}" type="datetime6">
              <a:rPr lang="en-US" smtClean="0"/>
              <a:t>November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2C66D-5FFC-946E-FCB6-D7EBBDB97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12C13-89F2-B5CA-C276-F08A91317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3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B96E1-9B89-AE0C-AC25-453A1807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A3F02F-AA0A-F71C-3621-8494D97059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5A92A-8962-725B-9B9F-9EF6D6BB8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C384E-5664-8693-B300-1ED277BF3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EAFB7-22B2-4372-9DD7-606F900C8236}" type="datetime6">
              <a:rPr lang="en-US" smtClean="0"/>
              <a:t>November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1FACE-C6EA-85BA-917C-24020531E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9A5D33-2A95-E582-92C3-04FE259E3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4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05B26B-6D76-5C0F-73BB-82B994E53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20AE53-E8BA-0BB3-3FAF-028308DC4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0C580-AFE7-C54A-DA03-BFA37260CD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8ACB6-FE91-4B94-8B38-8487B2D26AF8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0E2C8-3625-D976-A0C7-381AEB107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4E88F-9F3C-6711-86F0-D2F06517D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3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nkedin.com/in/ricardo-gallo-6b83352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B2FA9-59A9-2BEB-630F-04C9C0900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>
                <a:latin typeface="Sylfaen" panose="010A0502050306030303" pitchFamily="18" charset="0"/>
              </a:rPr>
              <a:t>1</a:t>
            </a:fld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71280B-F232-A9C5-E1F9-30616DE4F3CF}"/>
              </a:ext>
            </a:extLst>
          </p:cNvPr>
          <p:cNvSpPr txBox="1"/>
          <p:nvPr/>
        </p:nvSpPr>
        <p:spPr>
          <a:xfrm>
            <a:off x="1266305" y="2052593"/>
            <a:ext cx="9659389" cy="1261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PRODUZIONE DIRETTA DI ELETTRICITA’ DALLA FUSIONE NUCLEARE</a:t>
            </a:r>
            <a:endParaRPr lang="en-US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Field </a:t>
            </a:r>
            <a:r>
              <a:rPr lang="it-IT" sz="2000" b="1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Reversed</a:t>
            </a:r>
            <a:r>
              <a:rPr lang="it-IT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it-IT" sz="2000" b="1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Configuration</a:t>
            </a:r>
            <a:r>
              <a:rPr lang="it-IT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(FRC)  -  </a:t>
            </a:r>
            <a:r>
              <a:rPr lang="it-IT" sz="2000" b="1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(Configurazione di Campo Inverso)</a:t>
            </a:r>
            <a:endParaRPr lang="en-US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2000" b="1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Il Reattore POLARIS della Società  HELION Energy</a:t>
            </a:r>
            <a:endParaRPr lang="en-US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B4D607-891D-F260-1DE1-945498774349}"/>
              </a:ext>
            </a:extLst>
          </p:cNvPr>
          <p:cNvSpPr txBox="1"/>
          <p:nvPr/>
        </p:nvSpPr>
        <p:spPr>
          <a:xfrm>
            <a:off x="3081244" y="4528186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-US" sz="16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Relatore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 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Ricardo Gallo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(Believe Green LLC, Chicago, USA)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00A8B21-DE29-6BFD-18D2-91B910F3B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6310746" cy="365125"/>
          </a:xfrm>
        </p:spPr>
        <p:txBody>
          <a:bodyPr/>
          <a:lstStyle/>
          <a:p>
            <a:r>
              <a:rPr lang="en-US" dirty="0" err="1"/>
              <a:t>Believe</a:t>
            </a:r>
            <a:r>
              <a:rPr lang="en-US" dirty="0" err="1">
                <a:solidFill>
                  <a:srgbClr val="00B050"/>
                </a:solidFill>
              </a:rPr>
              <a:t>green</a:t>
            </a:r>
            <a:r>
              <a:rPr lang="en-US" dirty="0"/>
              <a:t> LLC      </a:t>
            </a:r>
            <a:r>
              <a:rPr lang="en-US" i="1" dirty="0"/>
              <a:t>-      </a:t>
            </a:r>
            <a:r>
              <a:rPr lang="en-US" b="1" i="1" dirty="0"/>
              <a:t>“</a:t>
            </a:r>
            <a:r>
              <a:rPr lang="it-IT" b="1" i="1" dirty="0"/>
              <a:t>PRODUZIONE DIRETTA DI ELETTRICITA’ DALLA FUSIONE NUCLEARE</a:t>
            </a: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</a:t>
            </a:r>
            <a:endParaRPr lang="it-IT" b="1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A92402-D177-1333-D0B8-1D999DFEF473}"/>
              </a:ext>
            </a:extLst>
          </p:cNvPr>
          <p:cNvSpPr txBox="1"/>
          <p:nvPr/>
        </p:nvSpPr>
        <p:spPr>
          <a:xfrm>
            <a:off x="2846832" y="846123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-US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NFR-03</a:t>
            </a:r>
            <a:endParaRPr lang="en-US" sz="2000" b="1" i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952CD8-1A18-C243-A568-504C8C0478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0806FF79-396F-4843-B565-D35099065378}" type="datetime6">
              <a:rPr lang="en-US" sz="1400" smtClean="0"/>
              <a:t>November 25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18138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25984-03AC-811F-8435-10A5BA535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48339A-652A-DA3D-BDF1-27F1A52A07C1}"/>
              </a:ext>
            </a:extLst>
          </p:cNvPr>
          <p:cNvSpPr txBox="1"/>
          <p:nvPr/>
        </p:nvSpPr>
        <p:spPr>
          <a:xfrm>
            <a:off x="4492295" y="395206"/>
            <a:ext cx="2473236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INDICE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6C052DE4-DBB7-AA90-93D6-80EDFD285CCB}"/>
              </a:ext>
            </a:extLst>
          </p:cNvPr>
          <p:cNvSpPr txBox="1"/>
          <p:nvPr/>
        </p:nvSpPr>
        <p:spPr>
          <a:xfrm>
            <a:off x="578566" y="1205233"/>
            <a:ext cx="5657642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kumimoji="0" lang="it-IT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FISSIONE  -  FUSIONE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LA FUSIONE NUCLEARE  -  The State of Matter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APPROCCIO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APPROCCIO  -  CONFINAMENTO MAGNETICO</a:t>
            </a:r>
            <a:endParaRPr lang="en-US" i="1" kern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APPROCCIO  -  CONFINAMENTO INERZIALE</a:t>
            </a:r>
          </a:p>
          <a:p>
            <a:pPr marR="0" lvl="0">
              <a:spcBef>
                <a:spcPts val="600"/>
              </a:spcBef>
              <a:spcAft>
                <a:spcPts val="0"/>
              </a:spcAft>
            </a:pPr>
            <a:r>
              <a:rPr lang="en-U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5.   APPROCCIO  -  CONFINAMENTO INERZIALE  </a:t>
            </a:r>
            <a:r>
              <a:rPr lang="en-US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(cont.)</a:t>
            </a:r>
          </a:p>
          <a:p>
            <a:pPr marR="0" lvl="0">
              <a:spcBef>
                <a:spcPts val="600"/>
              </a:spcBef>
              <a:spcAft>
                <a:spcPts val="0"/>
              </a:spcAft>
            </a:pPr>
            <a:r>
              <a:rPr lang="en-U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6.   APPROCCIO  -  CONFINAMENTO SPECIFICO (FRC)</a:t>
            </a:r>
          </a:p>
          <a:p>
            <a:pPr marL="347663" marR="0" lvl="0" indent="-347663">
              <a:spcBef>
                <a:spcPts val="600"/>
              </a:spcBef>
              <a:spcAft>
                <a:spcPts val="0"/>
              </a:spcAft>
              <a:buAutoNum type="arabicPeriod" startAt="7"/>
            </a:pPr>
            <a:r>
              <a:rPr lang="it-IT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HELION ENERGY, Inc. – IL REATTORE POLARIS</a:t>
            </a:r>
          </a:p>
          <a:p>
            <a:pPr marR="0" lvl="0">
              <a:spcBef>
                <a:spcPts val="600"/>
              </a:spcBef>
              <a:spcAft>
                <a:spcPts val="0"/>
              </a:spcAft>
            </a:pPr>
            <a:r>
              <a:rPr lang="it-IT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7.   HELION ENERGY, Inc. – IL REATTORE POLARIS  </a:t>
            </a:r>
            <a:r>
              <a:rPr lang="it-IT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(</a:t>
            </a:r>
            <a:r>
              <a:rPr lang="it-IT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cont</a:t>
            </a:r>
            <a:r>
              <a:rPr lang="it-IT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.)</a:t>
            </a:r>
          </a:p>
          <a:p>
            <a:pPr marL="347663" indent="-347663">
              <a:spcBef>
                <a:spcPts val="600"/>
              </a:spcBef>
              <a:buAutoNum type="arabicPeriod" startAt="7"/>
            </a:pP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HELION ENERGY, Inc. – IL REATTORE POLARIS  </a:t>
            </a:r>
            <a:r>
              <a:rPr lang="it-IT" i="1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it-IT" i="1" dirty="0" err="1">
                <a:solidFill>
                  <a:srgbClr val="000000"/>
                </a:solidFill>
                <a:latin typeface="Calibri" panose="020F0502020204030204" pitchFamily="34" charset="0"/>
              </a:rPr>
              <a:t>cont</a:t>
            </a:r>
            <a:r>
              <a:rPr lang="it-IT" i="1" dirty="0">
                <a:solidFill>
                  <a:srgbClr val="000000"/>
                </a:solidFill>
                <a:latin typeface="Calibri" panose="020F0502020204030204" pitchFamily="34" charset="0"/>
              </a:rPr>
              <a:t>.)</a:t>
            </a:r>
          </a:p>
          <a:p>
            <a:pPr marL="347663" indent="-347663">
              <a:spcBef>
                <a:spcPts val="600"/>
              </a:spcBef>
              <a:buAutoNum type="arabicPeriod" startAt="7"/>
            </a:pP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Le Fasi dell’FRC</a:t>
            </a:r>
          </a:p>
          <a:p>
            <a:pPr marL="347663" indent="-347663">
              <a:spcBef>
                <a:spcPts val="600"/>
              </a:spcBef>
              <a:buAutoNum type="arabicPeriod" startAt="7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FIELD REVERSED CONFIGURATION (FRC)</a:t>
            </a:r>
          </a:p>
          <a:p>
            <a:pPr>
              <a:spcBef>
                <a:spcPts val="600"/>
              </a:spcBef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9.   FIELD REVERSED CONFIGURATION (FRC)  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(cont.)</a:t>
            </a:r>
            <a:endParaRPr lang="it-IT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725057-9D70-C550-4B18-44AFAFC3B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6" cy="9526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80578E-2E65-D571-6957-2E266A600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6310746" cy="365125"/>
          </a:xfrm>
        </p:spPr>
        <p:txBody>
          <a:bodyPr/>
          <a:lstStyle/>
          <a:p>
            <a:r>
              <a:rPr lang="en-US" dirty="0" err="1"/>
              <a:t>Believe</a:t>
            </a:r>
            <a:r>
              <a:rPr lang="en-US" dirty="0" err="1">
                <a:solidFill>
                  <a:srgbClr val="00B050"/>
                </a:solidFill>
              </a:rPr>
              <a:t>green</a:t>
            </a:r>
            <a:r>
              <a:rPr lang="en-US" dirty="0"/>
              <a:t> LLC      </a:t>
            </a:r>
            <a:r>
              <a:rPr lang="en-US" i="1" dirty="0"/>
              <a:t>-      </a:t>
            </a:r>
            <a:r>
              <a:rPr lang="en-US" b="1" i="1" dirty="0"/>
              <a:t>“</a:t>
            </a:r>
            <a:r>
              <a:rPr lang="it-IT" b="1" i="1" dirty="0"/>
              <a:t>PRODUZIONE DIRETTA DI ELETTRICITA’ DALLA FUSIONE NUCLEARE</a:t>
            </a: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</a:t>
            </a:r>
            <a:endParaRPr lang="it-IT" b="1" i="1" dirty="0"/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623670E-C8B4-E080-890A-1F1073A5A14D}"/>
              </a:ext>
            </a:extLst>
          </p:cNvPr>
          <p:cNvSpPr txBox="1"/>
          <p:nvPr/>
        </p:nvSpPr>
        <p:spPr>
          <a:xfrm>
            <a:off x="6530566" y="1205233"/>
            <a:ext cx="5473654" cy="3677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AutoNum type="arabicPeriod" startAt="10"/>
              <a:tabLst/>
              <a:defRPr/>
            </a:pPr>
            <a:r>
              <a:rPr kumimoji="0" lang="en-US" sz="18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RIPRESA DIRETTA DELL'ELETTRICITÀ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11. FIELD REVERSED CONFIGURATION (FRC)   -  (MOVE)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AutoNum type="arabicPeriod" startAt="12"/>
              <a:tabLst/>
              <a:defRPr/>
            </a:pPr>
            <a:r>
              <a:rPr kumimoji="0" lang="en-US" sz="18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POLARIS DESIGN SPECIFICATIONS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AutoNum type="arabicPeriod" startAt="12"/>
              <a:tabLst/>
              <a:defRPr/>
            </a:pPr>
            <a:r>
              <a:rPr kumimoji="0" lang="en-US" sz="18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COMBUSTIBILE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AutoNum type="arabicPeriod" startAt="14"/>
              <a:tabLst/>
              <a:defRPr/>
            </a:pPr>
            <a:r>
              <a:rPr kumimoji="0" lang="en-US" sz="18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LICENZA</a:t>
            </a:r>
          </a:p>
          <a:p>
            <a:pPr marL="401638" marR="0" lvl="0" indent="-401638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AutoNum type="arabicPeriod" startAt="15"/>
              <a:tabLst/>
              <a:defRPr/>
            </a:pPr>
            <a:r>
              <a:rPr kumimoji="0" lang="it-IT" sz="18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COSTRUZIONE DELLA CENTRALE A FUSIONE NUCLEARE “ORION”</a:t>
            </a:r>
          </a:p>
          <a:p>
            <a:pPr marL="401638" marR="0" lvl="0" indent="-401638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AutoNum type="arabicPeriod" startAt="16"/>
              <a:tabLst/>
              <a:defRPr/>
            </a:pPr>
            <a:r>
              <a:rPr kumimoji="0" lang="it-IT" sz="18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FUSIONE NUCLEARE: ANNUNCIO DI MICROSOFT E HELION ENERGY</a:t>
            </a:r>
          </a:p>
          <a:p>
            <a:pPr marL="401638" marR="0" lvl="0" indent="-401638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AutoNum type="arabicPeriod" startAt="16"/>
              <a:tabLst/>
              <a:defRPr/>
            </a:pPr>
            <a:r>
              <a:rPr kumimoji="0" lang="it-IT" sz="18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FUSIONE NUCLEARE: ANNUNCIO DI MICROSOFT E HELION ENERGY  </a:t>
            </a:r>
            <a:r>
              <a:rPr kumimoji="0" lang="it-IT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</a:t>
            </a:r>
            <a:r>
              <a:rPr kumimoji="0" lang="it-IT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cont</a:t>
            </a:r>
            <a:r>
              <a:rPr kumimoji="0" lang="it-IT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.)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F2F045F2-6B76-688D-3DAF-CB984B09B4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0806FF79-396F-4843-B565-D35099065378}" type="datetime6">
              <a:rPr lang="en-US" sz="1400" smtClean="0"/>
              <a:t>November 25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77401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21379</TotalTime>
  <Words>216</Words>
  <Application>Microsoft Office PowerPoint</Application>
  <PresentationFormat>Widescreen</PresentationFormat>
  <Paragraphs>33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Sylfaen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Ricardo Gallo</dc:creator>
  <cp:lastModifiedBy>Ricardo Gallo</cp:lastModifiedBy>
  <cp:revision>133</cp:revision>
  <cp:lastPrinted>2025-08-10T09:21:26Z</cp:lastPrinted>
  <dcterms:created xsi:type="dcterms:W3CDTF">2023-04-04T07:12:33Z</dcterms:created>
  <dcterms:modified xsi:type="dcterms:W3CDTF">2025-11-29T16:57:19Z</dcterms:modified>
</cp:coreProperties>
</file>