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5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7" r:id="rId2"/>
    <p:sldId id="296" r:id="rId3"/>
  </p:sldIdLst>
  <p:sldSz cx="12192000" cy="6858000"/>
  <p:notesSz cx="7023100" cy="9309100"/>
  <p:defaultTextStyle>
    <a:defPPr>
      <a:defRPr lang="e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B572075B-7DEF-4C1A-A34F-A173A46FBDEF}">
          <p14:sldIdLst>
            <p14:sldId id="257"/>
            <p14:sldId id="296"/>
          </p14:sldIdLst>
        </p14:section>
        <p14:section name="Untitled Section" id="{417FA488-4383-4434-A3A3-DA119E3F2AD3}">
          <p14:sldIdLst/>
        </p14:section>
        <p14:section name="Untitled Section" id="{C7F61AC9-31C6-4719-9AE2-01712F68994E}">
          <p14:sldIdLst/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5726" autoAdjust="0"/>
  </p:normalViewPr>
  <p:slideViewPr>
    <p:cSldViewPr snapToGrid="0">
      <p:cViewPr>
        <p:scale>
          <a:sx n="75" d="100"/>
          <a:sy n="75" d="100"/>
        </p:scale>
        <p:origin x="763" y="4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3430E2CF-9FE4-C7EE-5159-E1EEF72E242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r>
              <a:rPr lang="en-US"/>
              <a:t>believegreen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8437460-8E13-4187-7B6E-56802A00795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78132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8BAEBA6C-EEAD-4BA8-A44D-A3E6A108A7D8}" type="datetimeFigureOut">
              <a:rPr lang="en-US" smtClean="0"/>
              <a:t>9/3/2025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74034D1-80D7-6B01-9B36-1D232BB9D3A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r>
              <a:rPr lang="en-US"/>
              <a:t>believegreen LLC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AA01FB1-AA1C-85BA-E4A1-DED8EE0D794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78132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1B5EED5C-9A77-4B15-BF0B-521D4A9D28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75009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r>
              <a:rPr lang="en-US"/>
              <a:t>believegreen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2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48C37B65-D79B-4B33-AD00-308A92250601}" type="datetimeFigureOut">
              <a:rPr lang="en-US" smtClean="0"/>
              <a:t>9/3/2025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9138" y="1163638"/>
            <a:ext cx="5584825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24" tIns="46662" rIns="93324" bIns="46662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80004"/>
            <a:ext cx="5618480" cy="3665458"/>
          </a:xfrm>
          <a:prstGeom prst="rect">
            <a:avLst/>
          </a:prstGeom>
        </p:spPr>
        <p:txBody>
          <a:bodyPr vert="horz" lIns="93324" tIns="46662" rIns="93324" bIns="46662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r>
              <a:rPr lang="en-US"/>
              <a:t>believegreen LLC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2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4B5879D2-F573-429A-9A49-F0EF69A1D1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3647735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D87B87-62A3-2FB5-CFEA-62B5971284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62936BC-0827-9CA8-5B16-3F4249D6313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50645A-C6C4-9D02-F5A9-70974CBF7F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54F3B-D183-4575-A9BC-A8CB848E0021}" type="datetime6">
              <a:rPr lang="en-US" smtClean="0"/>
              <a:t>September 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69F200-D377-5A7F-3148-A0DFE06E08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7A51A2-A723-0EA6-FB58-7C2E31991E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5482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5B842B-4A9C-B625-41AB-C657C76060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70E8EAB-B45C-2C01-C766-E7F19066521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B3E25A-ED55-C1EE-7C7B-B8774034BC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3B8A7-EA4B-495C-991C-CF81766C97C6}" type="datetime6">
              <a:rPr lang="en-US" smtClean="0"/>
              <a:t>September 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83976B-25F6-0265-3C83-1AEADFF53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D59A7F-5294-B00B-40FA-AB07822E3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72702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A7B874C-97CC-EC67-FC00-529698A8221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0649AA-F26D-2D84-02B1-A14177A92BE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1E0B04-77E5-B5B3-815B-A72ED19D27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B20D5-C568-425F-8163-14A4E4DFCD81}" type="datetime6">
              <a:rPr lang="en-US" smtClean="0"/>
              <a:t>September 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77771D-F9F8-1395-E49A-2022403855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202084-29D5-7EB4-9ACA-75C3B12377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0181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BFBA2E-4E07-865C-CF47-F90E10ED0A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86CBB0-1222-B3C0-D047-29A83B3168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6941F4-9137-744A-E938-D04F9B64C0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6FF79-396F-4843-B565-D35099065378}" type="datetime6">
              <a:rPr lang="en-US" smtClean="0"/>
              <a:t>September 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AF336E-ECD0-A8DA-33AC-EE94F8F276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9F027F-19BE-E538-7484-D0C05B48DE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39073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3A5F74-336C-A5D5-B6C1-33330F7B68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27205FB-8225-EA27-CA10-5BCAB6FF3A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C10723-4167-AF8D-34CE-2956011108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491AA-570F-4B52-9EFD-4D4F200CEAAB}" type="datetime6">
              <a:rPr lang="en-US" smtClean="0"/>
              <a:t>September 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4E57B9-C589-B82D-307A-5127DBDC8A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A7B611-1E70-C3EF-C2E2-8CEC3AF089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3053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4BA638-5E9E-CC77-9DE4-F3A09F83A5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A85017-D4A7-BFAD-48A1-38BC7AF4115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E58B6BC-2F67-8134-A2EF-C10E4EF28B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FD181AB-1F0D-4C04-2CF1-6A7B5DE04C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293BC-EA1A-4077-8242-0BC2063E9F26}" type="datetime6">
              <a:rPr lang="en-US" smtClean="0"/>
              <a:t>September 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95141CF-00AB-C600-DF9D-61C7EA6BA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C743B1D-4D7E-D3D5-B4D0-86F311DF94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48805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E9FFE9-0BC5-1ACC-5AE4-EA1993F87C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524084-A45B-08C6-AE92-95D8C8ACD4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6ABDD69-263D-4122-43D2-6E26B92691E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F4B6F7E-7B18-564A-58DA-1D5C220CAF7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27AFC67-08F8-195B-024A-5FF07902B07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F3428DC-9F20-1803-3F05-1FEC928697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524BD-1E86-4FB3-BEB7-8F929F2A4026}" type="datetime6">
              <a:rPr lang="en-US" smtClean="0"/>
              <a:t>September 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FA00612-5DA9-C5FD-91AF-6309555DBE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91D68F8-FFEF-71A7-184B-64F53E7569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8271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8E2EDA-0EBB-1D85-31BA-83FAF1B0FF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FD9FD35-2D43-9CB0-5808-207EDAC23E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2CE14-DF22-46DF-985C-D6987FCA5BBF}" type="datetime6">
              <a:rPr lang="en-US" smtClean="0"/>
              <a:t>September 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B511F95-C516-87FF-5E94-6F27E4DB00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DF8B0E0-6592-89F8-9EE4-D8C837581E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6558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D31090D-43D3-120E-F3F9-609F5E6614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AF1A7-DE8C-4859-A833-646DC6D94D2E}" type="datetime6">
              <a:rPr lang="en-US" smtClean="0"/>
              <a:t>September 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308231C-E51B-4C75-0A73-6D50687776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AC2F667-2D37-FF9F-DC4A-1EC6FF7DA4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65534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97938C-988A-5744-5583-91DB6E54CA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F64306-EE5E-7D49-4E9A-A60335803C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993AD58-C6EF-002F-F7B3-7894A72E34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A1E69C2-203A-41E9-6347-1081E77A09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4F835-9393-4A53-817E-90584E5254F5}" type="datetime6">
              <a:rPr lang="en-US" smtClean="0"/>
              <a:t>September 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882C66D-5FFC-946E-FCB6-D7EBBDB974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EE12C13-89F2-B5CA-C276-F08A913175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46320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1B96E1-9B89-AE0C-AC25-453A180763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3A3F02F-AA0A-F71C-3621-8494D970596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725A92A-8962-725B-9B9F-9EF6D6BB81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EC384E-5664-8693-B300-1ED277BF37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EAFB7-22B2-4372-9DD7-606F900C8236}" type="datetime6">
              <a:rPr lang="en-US" smtClean="0"/>
              <a:t>September 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AB1FACE-C6EA-85BA-917C-24020531E1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69A5D33-2A95-E582-92C3-04FE259E3D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25459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705B26B-6D76-5C0F-73BB-82B994E53B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B20AE53-E8BA-0BB3-3FAF-028308DC47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B0C580-AFE7-C54A-DA03-BFA37260CDB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E8ACB6-FE91-4B94-8B38-8487B2D26AF8}" type="datetime6">
              <a:rPr lang="en-US" smtClean="0"/>
              <a:t>September 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90E2C8-3625-D976-A0C7-381AEB1072D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Believegreen LLC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D4E88F-9F3C-6711-86F0-D2F06517D2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436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linkedin.com/in/ricardo-gallo-6b833523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5B2FA9-59A9-2BEB-630F-04C9C09003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249592" y="6356350"/>
            <a:ext cx="1104207" cy="365125"/>
          </a:xfrm>
        </p:spPr>
        <p:txBody>
          <a:bodyPr/>
          <a:lstStyle/>
          <a:p>
            <a:fld id="{55FCEEC9-82A2-4BB3-AB98-D18095280961}" type="slidenum">
              <a:rPr lang="en-US" smtClean="0">
                <a:latin typeface="Sylfaen" panose="010A0502050306030303" pitchFamily="18" charset="0"/>
              </a:rPr>
              <a:t>1</a:t>
            </a:fld>
            <a:endParaRPr lang="en-US" dirty="0">
              <a:latin typeface="Sylfaen" panose="010A0502050306030303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3B4D607-891D-F260-1DE1-945498774349}"/>
              </a:ext>
            </a:extLst>
          </p:cNvPr>
          <p:cNvSpPr txBox="1"/>
          <p:nvPr/>
        </p:nvSpPr>
        <p:spPr>
          <a:xfrm>
            <a:off x="2879725" y="3814472"/>
            <a:ext cx="609600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algn="ctr">
              <a:spcBef>
                <a:spcPts val="600"/>
              </a:spcBef>
              <a:spcAft>
                <a:spcPts val="0"/>
              </a:spcAft>
              <a:buSzPts val="1000"/>
            </a:pPr>
            <a:r>
              <a:rPr lang="en" sz="16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Speaker </a:t>
            </a:r>
            <a:r>
              <a:rPr lang="en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en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hlinkClick r:id="rId2"/>
              </a:rPr>
              <a:t>Ricardo Gallo</a:t>
            </a:r>
            <a:r>
              <a:rPr lang="en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lang="en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(Believe Green LLC, Chicago, USA)</a:t>
            </a:r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400A8B21-DE29-6BFD-18D2-91B910F3B0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451918" y="6378402"/>
            <a:ext cx="6096000" cy="365125"/>
          </a:xfrm>
        </p:spPr>
        <p:txBody>
          <a:bodyPr/>
          <a:lstStyle/>
          <a:p>
            <a:r>
              <a:rPr lang="en" dirty="0" err="1"/>
              <a:t>Believe </a:t>
            </a:r>
            <a:r>
              <a:rPr lang="en" dirty="0" err="1">
                <a:solidFill>
                  <a:srgbClr val="00B050"/>
                </a:solidFill>
              </a:rPr>
              <a:t>green </a:t>
            </a:r>
            <a:r>
              <a:rPr lang="en" dirty="0"/>
              <a:t>LLC </a:t>
            </a:r>
            <a:r>
              <a:rPr lang="en" i="1" dirty="0"/>
              <a:t>- </a:t>
            </a:r>
            <a:r>
              <a:rPr lang="en" b="1" i="1" dirty="0"/>
              <a:t>“SPHERICAL TOKAMAK – The STEP Case”</a:t>
            </a:r>
            <a:endParaRPr lang="it-IT" b="1" i="1" dirty="0"/>
          </a:p>
        </p:txBody>
      </p:sp>
      <p:sp>
        <p:nvSpPr>
          <p:cNvPr id="2" name="TextBox 10">
            <a:extLst>
              <a:ext uri="{FF2B5EF4-FFF2-40B4-BE49-F238E27FC236}">
                <a16:creationId xmlns:a16="http://schemas.microsoft.com/office/drawing/2014/main" id="{0571280B-F232-A9C5-E1F9-30616DE4F3CF}"/>
              </a:ext>
            </a:extLst>
          </p:cNvPr>
          <p:cNvSpPr txBox="1"/>
          <p:nvPr/>
        </p:nvSpPr>
        <p:spPr>
          <a:xfrm>
            <a:off x="2209800" y="1571631"/>
            <a:ext cx="7435850" cy="1466215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" sz="2000" b="1" kern="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SPHERICAL TOKAMAK</a:t>
            </a:r>
            <a:endParaRPr lang="en-US" sz="11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" sz="1200" b="1" strike="noStrike" kern="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 </a:t>
            </a:r>
            <a:endParaRPr lang="en-US" sz="11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0" marR="0" algn="ctr">
              <a:lnSpc>
                <a:spcPct val="106000"/>
              </a:lnSpc>
              <a:spcBef>
                <a:spcPts val="0"/>
              </a:spcBef>
              <a:spcAft>
                <a:spcPts val="800"/>
              </a:spcAft>
            </a:pPr>
            <a:r>
              <a:rPr lang="en" sz="2000" b="1" kern="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The case “STEP ( </a:t>
            </a:r>
            <a:r>
              <a:rPr lang="en" sz="2000" b="1" i="1" kern="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Spherical Tokamak for Energy Production </a:t>
            </a:r>
            <a:r>
              <a:rPr lang="en" sz="2000" b="1" kern="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)”</a:t>
            </a:r>
            <a:endParaRPr lang="en-US" sz="11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0" marR="0" algn="ctr">
              <a:lnSpc>
                <a:spcPct val="106000"/>
              </a:lnSpc>
              <a:spcBef>
                <a:spcPts val="0"/>
              </a:spcBef>
              <a:spcAft>
                <a:spcPts val="800"/>
              </a:spcAft>
            </a:pPr>
            <a:r>
              <a:rPr lang="en" sz="2000" b="1" kern="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UKEA,</a:t>
            </a:r>
            <a:r>
              <a:rPr lang="en" sz="2000" b="1" i="1" kern="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" sz="2000" b="1" kern="1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United </a:t>
            </a:r>
            <a:r>
              <a:rPr lang="en" sz="2000" b="1" kern="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Kingdom (*)</a:t>
            </a:r>
            <a:endParaRPr lang="en-US" sz="11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0" marR="0" algn="ctr">
              <a:lnSpc>
                <a:spcPct val="106000"/>
              </a:lnSpc>
              <a:spcBef>
                <a:spcPts val="0"/>
              </a:spcBef>
              <a:spcAft>
                <a:spcPts val="800"/>
              </a:spcAft>
            </a:pPr>
            <a:r>
              <a:rPr lang="en" sz="1200" b="1" i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 </a:t>
            </a:r>
            <a:endParaRPr lang="en-US" sz="11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A2DE3CA-DC2D-3BD1-6C9B-79B82A361739}"/>
              </a:ext>
            </a:extLst>
          </p:cNvPr>
          <p:cNvSpPr txBox="1"/>
          <p:nvPr/>
        </p:nvSpPr>
        <p:spPr>
          <a:xfrm>
            <a:off x="1972945" y="4929653"/>
            <a:ext cx="7574973" cy="8308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085850" marR="608965" indent="-22860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" sz="14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(*) This Report is based on a publication of </a:t>
            </a:r>
            <a:r>
              <a:rPr lang="en" sz="1400" i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The Royal Society </a:t>
            </a:r>
            <a:r>
              <a:rPr lang="en" sz="14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, in the special issue </a:t>
            </a:r>
            <a:r>
              <a:rPr lang="en" sz="1400" i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(Philosophical Transactions A) </a:t>
            </a:r>
            <a:r>
              <a:rPr lang="en" sz="14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of its esteemed journal.</a:t>
            </a:r>
            <a:endParaRPr lang="en-US" sz="1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 </a:t>
            </a:r>
            <a:endParaRPr lang="en-US" sz="11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1">
            <a:extLst>
              <a:ext uri="{FF2B5EF4-FFF2-40B4-BE49-F238E27FC236}">
                <a16:creationId xmlns:a16="http://schemas.microsoft.com/office/drawing/2014/main" id="{2BA92402-D177-1333-D0B8-1D999DFEF473}"/>
              </a:ext>
            </a:extLst>
          </p:cNvPr>
          <p:cNvSpPr txBox="1"/>
          <p:nvPr/>
        </p:nvSpPr>
        <p:spPr>
          <a:xfrm>
            <a:off x="2636520" y="490820"/>
            <a:ext cx="60960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R="0" lvl="0" algn="ctr">
              <a:spcBef>
                <a:spcPts val="600"/>
              </a:spcBef>
              <a:spcAft>
                <a:spcPts val="0"/>
              </a:spcAft>
              <a:buSzPts val="1000"/>
            </a:pPr>
            <a:r>
              <a:rPr lang="en" sz="20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NFR-04</a:t>
            </a:r>
            <a:endParaRPr lang="en-US" sz="2000" b="1" i="1" u="sng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8CAA8B9A-165F-3DEF-2FD7-5DA9363DEC1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1371600" cy="365125"/>
          </a:xfrm>
        </p:spPr>
        <p:txBody>
          <a:bodyPr/>
          <a:lstStyle/>
          <a:p>
            <a:r>
              <a:rPr lang="en" dirty="0"/>
              <a:t>November 2024</a:t>
            </a:r>
          </a:p>
        </p:txBody>
      </p:sp>
    </p:spTree>
    <p:extLst>
      <p:ext uri="{BB962C8B-B14F-4D97-AF65-F5344CB8AC3E}">
        <p14:creationId xmlns:p14="http://schemas.microsoft.com/office/powerpoint/2010/main" val="10181384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A65C55-FFAC-A986-12FC-9202C6F391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" dirty="0"/>
              <a:t>November 2024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625984-03AC-811F-8435-10A5BA535F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2</a:t>
            </a:fld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048339A-652A-DA3D-BDF1-27F1A52A07C1}"/>
              </a:ext>
            </a:extLst>
          </p:cNvPr>
          <p:cNvSpPr txBox="1"/>
          <p:nvPr/>
        </p:nvSpPr>
        <p:spPr>
          <a:xfrm>
            <a:off x="4602023" y="363259"/>
            <a:ext cx="2473236" cy="4070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" sz="20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CONTENT</a:t>
            </a:r>
            <a:endParaRPr lang="en-US" sz="2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D725057-9D70-C550-4B18-44AFAFC3B8D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1237" y="3424237"/>
            <a:ext cx="9526" cy="9526"/>
          </a:xfrm>
          <a:prstGeom prst="rect">
            <a:avLst/>
          </a:prstGeom>
        </p:spPr>
      </p:pic>
      <p:sp>
        <p:nvSpPr>
          <p:cNvPr id="9" name="TextBox 6">
            <a:extLst>
              <a:ext uri="{FF2B5EF4-FFF2-40B4-BE49-F238E27FC236}">
                <a16:creationId xmlns:a16="http://schemas.microsoft.com/office/drawing/2014/main" id="{6C052DE4-DBB7-AA90-93D6-80EDFD285CCB}"/>
              </a:ext>
            </a:extLst>
          </p:cNvPr>
          <p:cNvSpPr txBox="1"/>
          <p:nvPr/>
        </p:nvSpPr>
        <p:spPr>
          <a:xfrm>
            <a:off x="2922200" y="852171"/>
            <a:ext cx="7767136" cy="4996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marR="0" indent="-228600">
              <a:spcBef>
                <a:spcPts val="50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en" sz="1400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1. What are SPHERICAL TOKAMAKS?</a:t>
            </a:r>
            <a:endParaRPr lang="en-US" sz="11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457200" marR="0" indent="-228600">
              <a:spcBef>
                <a:spcPts val="50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en" sz="1400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2. The </a:t>
            </a:r>
            <a:r>
              <a:rPr lang="en" sz="1400" kern="12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STEP Program </a:t>
            </a:r>
            <a:r>
              <a:rPr lang="en" sz="1400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(Spherical Tokamak for Energy Production)</a:t>
            </a:r>
            <a:endParaRPr lang="en-US" sz="11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457200" marR="0" indent="-228600">
              <a:spcBef>
                <a:spcPts val="50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en" sz="1400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3. Basic Plant </a:t>
            </a:r>
            <a:r>
              <a:rPr lang="en" sz="1400" i="1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Configuration</a:t>
            </a:r>
            <a:r>
              <a:rPr lang="en" sz="1400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" sz="1400" i="1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STEP Prototype (SPP)</a:t>
            </a:r>
            <a:endParaRPr lang="en-US" sz="11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457200" marR="0" indent="-228600">
              <a:spcBef>
                <a:spcPts val="50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en" sz="1400" kern="1200" dirty="0"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4. Hypothesis and ambition</a:t>
            </a:r>
            <a:endParaRPr lang="en-US" sz="11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457200" marR="0" indent="-228600">
              <a:spcBef>
                <a:spcPts val="50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en" sz="1400" i="1" kern="1200" dirty="0"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5. Conceptual Design </a:t>
            </a:r>
            <a:r>
              <a:rPr lang="en" sz="1400" kern="1200" dirty="0"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Overview: A Matter of Choices and Trade-Offs</a:t>
            </a:r>
            <a:endParaRPr lang="en-US" sz="11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457200" marR="0" indent="-228600">
              <a:spcBef>
                <a:spcPts val="50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en" sz="1400" kern="1200" dirty="0"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6. Plasma burn</a:t>
            </a:r>
            <a:endParaRPr lang="en-US" sz="11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228600" marR="0">
              <a:spcBef>
                <a:spcPts val="500"/>
              </a:spcBef>
              <a:spcAft>
                <a:spcPts val="0"/>
              </a:spcAft>
              <a:tabLst>
                <a:tab pos="228600" algn="l"/>
              </a:tabLst>
            </a:pPr>
            <a:r>
              <a:rPr lang="en" sz="1400" kern="1200" dirty="0"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7. Plasma control system</a:t>
            </a:r>
            <a:endParaRPr lang="en-US" sz="11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228600" marR="0">
              <a:spcBef>
                <a:spcPts val="500"/>
              </a:spcBef>
              <a:spcAft>
                <a:spcPts val="0"/>
              </a:spcAft>
              <a:tabLst>
                <a:tab pos="228600" algn="l"/>
              </a:tabLst>
            </a:pPr>
            <a:r>
              <a:rPr lang="en" sz="1400" kern="1200" dirty="0"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8. The magnetic cage</a:t>
            </a:r>
            <a:endParaRPr lang="en-US" sz="11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514350" marR="0" indent="-285750">
              <a:spcBef>
                <a:spcPts val="500"/>
              </a:spcBef>
              <a:spcAft>
                <a:spcPts val="0"/>
              </a:spcAft>
              <a:tabLst>
                <a:tab pos="742950" algn="l"/>
              </a:tabLst>
            </a:pPr>
            <a:r>
              <a:rPr lang="en" sz="1400" kern="1200" dirty="0"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9. Maintenance Release. STEP design for the maintenance and construction of magnetic reassembly seals.</a:t>
            </a:r>
            <a:endParaRPr lang="en-US" sz="11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228600" marR="0">
              <a:spcBef>
                <a:spcPts val="500"/>
              </a:spcBef>
              <a:spcAft>
                <a:spcPts val="0"/>
              </a:spcAft>
              <a:tabLst>
                <a:tab pos="228600" algn="l"/>
              </a:tabLst>
            </a:pPr>
            <a:r>
              <a:rPr lang="en" sz="1400" kern="1200" dirty="0"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10. Heat management: components inside the container</a:t>
            </a:r>
            <a:endParaRPr lang="en-US" sz="11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628650" marR="369570" indent="-400050">
              <a:spcBef>
                <a:spcPts val="500"/>
              </a:spcBef>
              <a:spcAft>
                <a:spcPts val="0"/>
              </a:spcAft>
              <a:tabLst>
                <a:tab pos="742950" algn="l"/>
              </a:tabLst>
            </a:pPr>
            <a:r>
              <a:rPr lang="en" sz="1400" kern="1200" dirty="0"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11. Development of materials for power plants from a life cycle perspective</a:t>
            </a:r>
            <a:endParaRPr lang="en-US" sz="11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628650" marR="369570" indent="-400050">
              <a:spcBef>
                <a:spcPts val="500"/>
              </a:spcBef>
              <a:spcAft>
                <a:spcPts val="0"/>
              </a:spcAft>
              <a:tabLst>
                <a:tab pos="742950" algn="l"/>
              </a:tabLst>
            </a:pPr>
            <a:r>
              <a:rPr lang="en" sz="1400" kern="1200" dirty="0"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12. Project for sustained replenishment and self-sufficiency of tritium</a:t>
            </a:r>
            <a:endParaRPr lang="en-US" sz="11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628650" marR="369570" indent="-400050">
              <a:spcBef>
                <a:spcPts val="500"/>
              </a:spcBef>
              <a:spcAft>
                <a:spcPts val="0"/>
              </a:spcAft>
              <a:tabLst>
                <a:tab pos="742950" algn="l"/>
              </a:tabLst>
            </a:pPr>
            <a:r>
              <a:rPr lang="en" sz="1400" kern="1200" dirty="0"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13. Produce net energy</a:t>
            </a:r>
            <a:endParaRPr lang="en-US" sz="11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628650" marR="369570" indent="-400050">
              <a:spcBef>
                <a:spcPts val="500"/>
              </a:spcBef>
              <a:spcAft>
                <a:spcPts val="0"/>
              </a:spcAft>
              <a:tabLst>
                <a:tab pos="742950" algn="l"/>
              </a:tabLst>
            </a:pPr>
            <a:r>
              <a:rPr lang="en" sz="1400" kern="1200" dirty="0"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14. Security: A proportionate approach in an uncertain application</a:t>
            </a:r>
            <a:endParaRPr lang="en-US" sz="11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628650" marR="369570" indent="-400050">
              <a:spcBef>
                <a:spcPts val="500"/>
              </a:spcBef>
              <a:spcAft>
                <a:spcPts val="0"/>
              </a:spcAft>
              <a:tabLst>
                <a:tab pos="742950" algn="l"/>
              </a:tabLst>
            </a:pPr>
            <a:r>
              <a:rPr lang="en" sz="1400" kern="1200" dirty="0"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15. Digital: Accelerating the journey</a:t>
            </a:r>
            <a:endParaRPr lang="en-US" sz="11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628650" marR="369570" indent="-400050">
              <a:spcBef>
                <a:spcPts val="500"/>
              </a:spcBef>
              <a:spcAft>
                <a:spcPts val="0"/>
              </a:spcAft>
              <a:tabLst>
                <a:tab pos="742950" algn="l"/>
              </a:tabLst>
            </a:pPr>
            <a:r>
              <a:rPr lang="en" sz="1400" kern="1200" dirty="0"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16. Cost optimization of the STEP program</a:t>
            </a:r>
            <a:endParaRPr lang="en-US" sz="11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571500" marR="369570" indent="-342900">
              <a:spcBef>
                <a:spcPts val="500"/>
              </a:spcBef>
              <a:spcAft>
                <a:spcPts val="0"/>
              </a:spcAft>
              <a:tabLst>
                <a:tab pos="742950" algn="l"/>
              </a:tabLst>
            </a:pPr>
            <a:r>
              <a:rPr lang="en" sz="1400" kern="1200" dirty="0"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17. Design Maturity: Challenges in maturing a first-of-its-kind fusion power plant</a:t>
            </a:r>
            <a:endParaRPr lang="en-US" sz="1100" kern="100" dirty="0">
              <a:latin typeface="Aptos" panose="020B00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DA92BE4C-6254-EF44-4230-F7A3F9DB688F}"/>
              </a:ext>
            </a:extLst>
          </p:cNvPr>
          <p:cNvSpPr txBox="1">
            <a:spLocks/>
          </p:cNvSpPr>
          <p:nvPr/>
        </p:nvSpPr>
        <p:spPr>
          <a:xfrm>
            <a:off x="838200" y="6356350"/>
            <a:ext cx="12923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"/>
              <a:t>November 2024</a:t>
            </a:r>
            <a:endParaRPr lang="es" dirty="0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8DF52F87-891D-51BF-171E-76682181CA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451918" y="6378402"/>
            <a:ext cx="6096000" cy="365125"/>
          </a:xfrm>
        </p:spPr>
        <p:txBody>
          <a:bodyPr/>
          <a:lstStyle/>
          <a:p>
            <a:r>
              <a:rPr lang="en" dirty="0" err="1"/>
              <a:t>Believe </a:t>
            </a:r>
            <a:r>
              <a:rPr lang="en" dirty="0" err="1">
                <a:solidFill>
                  <a:srgbClr val="00B050"/>
                </a:solidFill>
              </a:rPr>
              <a:t>green </a:t>
            </a:r>
            <a:r>
              <a:rPr lang="en" dirty="0"/>
              <a:t>LLC </a:t>
            </a:r>
            <a:r>
              <a:rPr lang="en" i="1" dirty="0"/>
              <a:t>- </a:t>
            </a:r>
            <a:r>
              <a:rPr lang="en" b="1" i="1" dirty="0"/>
              <a:t>“SPHERICAL TOKAMAK – The STEP Case”</a:t>
            </a:r>
            <a:endParaRPr lang="it-IT" b="1" i="1" dirty="0"/>
          </a:p>
        </p:txBody>
      </p:sp>
    </p:spTree>
    <p:extLst>
      <p:ext uri="{BB962C8B-B14F-4D97-AF65-F5344CB8AC3E}">
        <p14:creationId xmlns:p14="http://schemas.microsoft.com/office/powerpoint/2010/main" val="13774016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17059</TotalTime>
  <Words>248</Words>
  <Application>Microsoft Office PowerPoint</Application>
  <PresentationFormat>Widescreen</PresentationFormat>
  <Paragraphs>34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Aptos</vt:lpstr>
      <vt:lpstr>Arial</vt:lpstr>
      <vt:lpstr>Calibri</vt:lpstr>
      <vt:lpstr>Calibri Light</vt:lpstr>
      <vt:lpstr>Sylfaen</vt:lpstr>
      <vt:lpstr>Times New Roman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Ricardo Gallo</dc:creator>
  <cp:lastModifiedBy>Ricardo Gallo</cp:lastModifiedBy>
  <cp:revision>129</cp:revision>
  <cp:lastPrinted>2023-06-02T17:24:26Z</cp:lastPrinted>
  <dcterms:created xsi:type="dcterms:W3CDTF">2023-04-04T07:12:33Z</dcterms:created>
  <dcterms:modified xsi:type="dcterms:W3CDTF">2025-09-03T12:57:54Z</dcterms:modified>
</cp:coreProperties>
</file>