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2"/>
    <p:sldId id="296" r:id="rId3"/>
  </p:sldIdLst>
  <p:sldSz cx="12192000" cy="6858000"/>
  <p:notesSz cx="7023100" cy="9309100"/>
  <p:defaultTextStyle>
    <a:defPPr>
      <a:defRPr lang="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572075B-7DEF-4C1A-A34F-A173A46FBDEF}">
          <p14:sldIdLst>
            <p14:sldId id="257"/>
            <p14:sldId id="29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FF"/>
    <a:srgbClr val="66FFCC"/>
    <a:srgbClr val="FFFFFF"/>
    <a:srgbClr val="141E1A"/>
    <a:srgbClr val="0032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5726" autoAdjust="0"/>
  </p:normalViewPr>
  <p:slideViewPr>
    <p:cSldViewPr snapToGrid="0">
      <p:cViewPr varScale="1">
        <p:scale>
          <a:sx n="66" d="100"/>
          <a:sy n="66" d="100"/>
        </p:scale>
        <p:origin x="1128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430E2CF-9FE4-C7EE-5159-E1EEF72E242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437460-8E13-4187-7B6E-56802A0079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8BAEBA6C-EEAD-4BA8-A44D-A3E6A108A7D8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4034D1-80D7-6B01-9B36-1D232BB9D3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A01FB1-AA1C-85BA-E4A1-DED8EE0D794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1B5EED5C-9A77-4B15-BF0B-521D4A9D28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500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r>
              <a:rPr lang="en-US"/>
              <a:t>believegreen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48C37B65-D79B-4B33-AD00-308A92250601}" type="datetimeFigureOut">
              <a:rPr lang="en-US" smtClean="0"/>
              <a:t>12/7/2025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4B5879D2-F573-429A-9A49-F0EF69A1D1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64773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87B87-62A3-2FB5-CFEA-62B5971284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2936BC-0827-9CA8-5B16-3F4249D631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50645A-C6C4-9D02-F5A9-70974CBF7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54F3B-D183-4575-A9BC-A8CB848E0021}" type="datetime6">
              <a:rPr lang="en-US" smtClean="0"/>
              <a:t>December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9F200-D377-5A7F-3148-A0DFE06E0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7A51A2-A723-0EA6-FB58-7C2E31991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548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B842B-4A9C-B625-41AB-C657C7606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0E8EAB-B45C-2C01-C766-E7F1906652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B3E25A-ED55-C1EE-7C7B-B8774034B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3B8A7-EA4B-495C-991C-CF81766C97C6}" type="datetime6">
              <a:rPr lang="en-US" smtClean="0"/>
              <a:t>December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3976B-25F6-0265-3C83-1AEADFF53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D59A7F-5294-B00B-40FA-AB07822E38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702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7B874C-97CC-EC67-FC00-529698A822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0649AA-F26D-2D84-02B1-A14177A92B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E0B04-77E5-B5B3-815B-A72ED19D2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B20D5-C568-425F-8163-14A4E4DFCD81}" type="datetime6">
              <a:rPr lang="en-US" smtClean="0"/>
              <a:t>December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7771D-F9F8-1395-E49A-202240385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202084-29D5-7EB4-9ACA-75C3B1237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18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FBA2E-4E07-865C-CF47-F90E10ED0A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6CBB0-1222-B3C0-D047-29A83B316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6941F4-9137-744A-E938-D04F9B64C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6FF79-396F-4843-B565-D35099065378}" type="datetime6">
              <a:rPr lang="en-US" smtClean="0"/>
              <a:t>December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AF336E-ECD0-A8DA-33AC-EE94F8F27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9F027F-19BE-E538-7484-D0C05B48D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907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A5F74-336C-A5D5-B6C1-33330F7B6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7205FB-8225-EA27-CA10-5BCAB6FF3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C10723-4167-AF8D-34CE-295601110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491AA-570F-4B52-9EFD-4D4F200CEAAB}" type="datetime6">
              <a:rPr lang="en-US" smtClean="0"/>
              <a:t>December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4E57B9-C589-B82D-307A-5127DBDC8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7B611-1E70-C3EF-C2E2-8CEC3AF08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305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4BA638-5E9E-CC77-9DE4-F3A09F83A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85017-D4A7-BFAD-48A1-38BC7AF411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58B6BC-2F67-8134-A2EF-C10E4EF28B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D181AB-1F0D-4C04-2CF1-6A7B5DE04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B293BC-EA1A-4077-8242-0BC2063E9F26}" type="datetime6">
              <a:rPr lang="en-US" smtClean="0"/>
              <a:t>December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5141CF-00AB-C600-DF9D-61C7EA6B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43B1D-4D7E-D3D5-B4D0-86F311DF9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80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9FFE9-0BC5-1ACC-5AE4-EA1993F87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24084-A45B-08C6-AE92-95D8C8ACD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D69-263D-4122-43D2-6E26B92691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4B6F7E-7B18-564A-58DA-1D5C220CAF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27AFC67-08F8-195B-024A-5FF07902B0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3428DC-9F20-1803-3F05-1FEC928697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8524BD-1E86-4FB3-BEB7-8F929F2A4026}" type="datetime6">
              <a:rPr lang="en-US" smtClean="0"/>
              <a:t>December 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A00612-5DA9-C5FD-91AF-6309555DB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1D68F8-FFEF-71A7-184B-64F53E7569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827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E2EDA-0EBB-1D85-31BA-83FAF1B0F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D9FD35-2D43-9CB0-5808-207EDAC23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CE14-DF22-46DF-985C-D6987FCA5BBF}" type="datetime6">
              <a:rPr lang="en-US" smtClean="0"/>
              <a:t>December 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511F95-C516-87FF-5E94-6F27E4DB0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F8B0E0-6592-89F8-9EE4-D8C837581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655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31090D-43D3-120E-F3F9-609F5E661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FAF1A7-DE8C-4859-A833-646DC6D94D2E}" type="datetime6">
              <a:rPr lang="en-US" smtClean="0"/>
              <a:t>December 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08231C-E51B-4C75-0A73-6D5068777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C2F667-2D37-FF9F-DC4A-1EC6FF7DA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53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7938C-988A-5744-5583-91DB6E54C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64306-EE5E-7D49-4E9A-A60335803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3AD58-C6EF-002F-F7B3-7894A72E34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1E69C2-203A-41E9-6347-1081E77A0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F835-9393-4A53-817E-90584E5254F5}" type="datetime6">
              <a:rPr lang="en-US" smtClean="0"/>
              <a:t>December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82C66D-5FFC-946E-FCB6-D7EBBDB97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E12C13-89F2-B5CA-C276-F08A91317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632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B96E1-9B89-AE0C-AC25-453A18076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3A3F02F-AA0A-F71C-3621-8494D97059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25A92A-8962-725B-9B9F-9EF6D6BB81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C384E-5664-8693-B300-1ED277BF3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EAFB7-22B2-4372-9DD7-606F900C8236}" type="datetime6">
              <a:rPr lang="en-US" smtClean="0"/>
              <a:t>December 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B1FACE-C6EA-85BA-917C-24020531E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Believegreen LLC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9A5D33-2A95-E582-92C3-04FE259E3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545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05B26B-6D76-5C0F-73BB-82B994E53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20AE53-E8BA-0BB3-3FAF-028308DC47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B0C580-AFE7-C54A-DA03-BFA37260CD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8ACB6-FE91-4B94-8B38-8487B2D26AF8}" type="datetime6">
              <a:rPr lang="en-US" smtClean="0"/>
              <a:t>December 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0E2C8-3625-D976-A0C7-381AEB1072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Believegreen LLC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D4E88F-9F3C-6711-86F0-D2F06517D2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CEEC9-82A2-4BB3-AB98-D1809528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36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nkedin.com/in/ricardo-gallo-6b833523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5B2FA9-59A9-2BEB-630F-04C9C0900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249592" y="6356350"/>
            <a:ext cx="1104207" cy="365125"/>
          </a:xfrm>
        </p:spPr>
        <p:txBody>
          <a:bodyPr/>
          <a:lstStyle/>
          <a:p>
            <a:fld id="{55FCEEC9-82A2-4BB3-AB98-D18095280961}" type="slidenum">
              <a:rPr lang="en-US" smtClean="0">
                <a:latin typeface="Sylfaen" panose="010A0502050306030303" pitchFamily="18" charset="0"/>
              </a:rPr>
              <a:t>1</a:t>
            </a:fld>
            <a:endParaRPr lang="en-US" dirty="0">
              <a:latin typeface="Sylfaen" panose="010A0502050306030303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3B4D607-891D-F260-1DE1-945498774349}"/>
              </a:ext>
            </a:extLst>
          </p:cNvPr>
          <p:cNvSpPr txBox="1"/>
          <p:nvPr/>
        </p:nvSpPr>
        <p:spPr>
          <a:xfrm>
            <a:off x="2879725" y="3814472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s" sz="1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Relator </a:t>
            </a:r>
            <a:r>
              <a:rPr lang="e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Ricardo Gallo</a:t>
            </a:r>
            <a:r>
              <a:rPr lang="es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es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(Believe Green LLC, Chicago, EE. UU.)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00A8B21-DE29-6BFD-18D2-91B910F3B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51918" y="6378402"/>
            <a:ext cx="6096000" cy="365125"/>
          </a:xfrm>
        </p:spPr>
        <p:txBody>
          <a:bodyPr/>
          <a:lstStyle/>
          <a:p>
            <a:r>
              <a:rPr lang="es" dirty="0" err="1"/>
              <a:t>Believe </a:t>
            </a:r>
            <a:r>
              <a:rPr lang="es" dirty="0" err="1">
                <a:solidFill>
                  <a:srgbClr val="00B050"/>
                </a:solidFill>
              </a:rPr>
              <a:t>green </a:t>
            </a:r>
            <a:r>
              <a:rPr lang="es" dirty="0"/>
              <a:t>LLC </a:t>
            </a:r>
            <a:r>
              <a:rPr lang="es" i="1" dirty="0"/>
              <a:t>- </a:t>
            </a:r>
            <a:r>
              <a:rPr lang="es" b="1" i="1" dirty="0"/>
              <a:t>“INFINITY TWO Stellarator”</a:t>
            </a:r>
          </a:p>
        </p:txBody>
      </p:sp>
      <p:sp>
        <p:nvSpPr>
          <p:cNvPr id="2" name="TextBox 10">
            <a:extLst>
              <a:ext uri="{FF2B5EF4-FFF2-40B4-BE49-F238E27FC236}">
                <a16:creationId xmlns:a16="http://schemas.microsoft.com/office/drawing/2014/main" id="{0571280B-F232-A9C5-E1F9-30616DE4F3CF}"/>
              </a:ext>
            </a:extLst>
          </p:cNvPr>
          <p:cNvSpPr txBox="1"/>
          <p:nvPr/>
        </p:nvSpPr>
        <p:spPr>
          <a:xfrm>
            <a:off x="2209800" y="1596569"/>
            <a:ext cx="7435850" cy="513201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s" sz="2800" b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“INFINITY TWO Stellarator”</a:t>
            </a:r>
          </a:p>
          <a:p>
            <a:pPr marL="0" marR="0" algn="ct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es" sz="1200" b="1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US" sz="11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2DE3CA-DC2D-3BD1-6C9B-79B82A361739}"/>
              </a:ext>
            </a:extLst>
          </p:cNvPr>
          <p:cNvSpPr txBox="1"/>
          <p:nvPr/>
        </p:nvSpPr>
        <p:spPr>
          <a:xfrm>
            <a:off x="1972945" y="4929653"/>
            <a:ext cx="7574973" cy="2657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85850" marR="608965" indent="-22860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" sz="1100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(*) Este informe se basa en varios artículos publicados en el </a:t>
            </a:r>
            <a:r>
              <a:rPr lang="es" sz="1100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Journal of Plasma Physics</a:t>
            </a:r>
            <a:r>
              <a:rPr lang="es" sz="1100" i="1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US" sz="1100" i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1">
            <a:extLst>
              <a:ext uri="{FF2B5EF4-FFF2-40B4-BE49-F238E27FC236}">
                <a16:creationId xmlns:a16="http://schemas.microsoft.com/office/drawing/2014/main" id="{2BA92402-D177-1333-D0B8-1D999DFEF473}"/>
              </a:ext>
            </a:extLst>
          </p:cNvPr>
          <p:cNvSpPr txBox="1"/>
          <p:nvPr/>
        </p:nvSpPr>
        <p:spPr>
          <a:xfrm>
            <a:off x="2636520" y="490820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ctr">
              <a:spcBef>
                <a:spcPts val="600"/>
              </a:spcBef>
              <a:spcAft>
                <a:spcPts val="0"/>
              </a:spcAft>
              <a:buSzPts val="1000"/>
            </a:pPr>
            <a:r>
              <a:rPr lang="es" sz="20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NFR-09</a:t>
            </a:r>
            <a:endParaRPr lang="en-US" sz="2000" b="1" i="1" u="sng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10">
            <a:extLst>
              <a:ext uri="{FF2B5EF4-FFF2-40B4-BE49-F238E27FC236}">
                <a16:creationId xmlns:a16="http://schemas.microsoft.com/office/drawing/2014/main" id="{96D964DF-2C41-BB7E-B309-A5D156B0139A}"/>
              </a:ext>
            </a:extLst>
          </p:cNvPr>
          <p:cNvSpPr txBox="1"/>
          <p:nvPr/>
        </p:nvSpPr>
        <p:spPr>
          <a:xfrm>
            <a:off x="4054186" y="2307066"/>
            <a:ext cx="4678334" cy="808430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marL="342900" marR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" sz="2000" i="1" kern="10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Type One Energy</a:t>
            </a:r>
          </a:p>
          <a:p>
            <a:pPr marL="342900" marR="0" indent="-34290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" sz="2000" i="1" kern="10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Autoridad </a:t>
            </a:r>
            <a:r>
              <a:rPr lang="es" sz="2000" i="1" kern="1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del Valle de Tennessee (TVA)</a:t>
            </a:r>
            <a:r>
              <a:rPr lang="es" sz="1200" i="1" kern="100" dirty="0">
                <a:effectLst/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US" sz="1100" i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CD6659BB-CB4D-72B3-45A9-25FF6B5DD8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0806FF79-396F-4843-B565-D35099065378}" type="datetime6">
              <a:rPr lang="en-US" smtClean="0"/>
              <a:t>December 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138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625984-03AC-811F-8435-10A5BA535F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CEEC9-82A2-4BB3-AB98-D18095280961}" type="slidenum">
              <a:rPr lang="en-US" smtClean="0"/>
              <a:t>2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48339A-652A-DA3D-BDF1-27F1A52A07C1}"/>
              </a:ext>
            </a:extLst>
          </p:cNvPr>
          <p:cNvSpPr txBox="1"/>
          <p:nvPr/>
        </p:nvSpPr>
        <p:spPr>
          <a:xfrm>
            <a:off x="4576254" y="810187"/>
            <a:ext cx="2473236" cy="4070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s" sz="20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ÍNDICE</a:t>
            </a:r>
            <a:endParaRPr lang="en-US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D725057-9D70-C550-4B18-44AFAFC3B8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1237" y="3424237"/>
            <a:ext cx="9526" cy="9526"/>
          </a:xfrm>
          <a:prstGeom prst="rect">
            <a:avLst/>
          </a:prstGeom>
        </p:spPr>
      </p:pic>
      <p:sp>
        <p:nvSpPr>
          <p:cNvPr id="9" name="TextBox 6">
            <a:extLst>
              <a:ext uri="{FF2B5EF4-FFF2-40B4-BE49-F238E27FC236}">
                <a16:creationId xmlns:a16="http://schemas.microsoft.com/office/drawing/2014/main" id="{6C052DE4-DBB7-AA90-93D6-80EDFD285CCB}"/>
              </a:ext>
            </a:extLst>
          </p:cNvPr>
          <p:cNvSpPr txBox="1"/>
          <p:nvPr/>
        </p:nvSpPr>
        <p:spPr>
          <a:xfrm>
            <a:off x="1986742" y="1835060"/>
            <a:ext cx="9966959" cy="54732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marR="0" indent="-342900">
              <a:spcBef>
                <a:spcPts val="5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es" sz="20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PREFACIO</a:t>
            </a:r>
          </a:p>
          <a:p>
            <a:pPr marL="571500" marR="0" indent="-342900">
              <a:spcBef>
                <a:spcPts val="12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es" sz="20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BASES FÍSICAS DE LA CENTRAL DE FUSIÓN 'INFINITY TWO'</a:t>
            </a:r>
          </a:p>
          <a:p>
            <a:pPr marL="571500" marR="0" indent="-342900">
              <a:spcBef>
                <a:spcPts val="12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es" sz="20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EL CASO DEL </a:t>
            </a:r>
            <a:r>
              <a:rPr lang="es-ES" sz="2000" kern="120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STELLARATOR</a:t>
            </a:r>
            <a:r>
              <a:rPr lang="es" sz="2000" kern="120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" sz="20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 ALTO CAMPO</a:t>
            </a:r>
          </a:p>
          <a:p>
            <a:pPr marL="571500" marR="0" indent="-342900">
              <a:spcBef>
                <a:spcPts val="12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es" sz="20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PRINCIPIOS DE OPTIMIZACIÓN EMPLEADOS EN LA GENERACIÓN DE STELLARATOR</a:t>
            </a:r>
          </a:p>
          <a:p>
            <a:pPr marL="571500" marR="0" indent="-342900">
              <a:spcBef>
                <a:spcPts val="12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es" sz="20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INFINITY DOS PROPIEDADES</a:t>
            </a:r>
          </a:p>
          <a:p>
            <a:pPr marL="571500" marR="0" indent="-342900">
              <a:spcBef>
                <a:spcPts val="12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es" sz="20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PROYECCIONES DE RENDIMIENTO DE PLASMA</a:t>
            </a:r>
          </a:p>
          <a:p>
            <a:pPr marL="571500" marR="0" indent="-342900">
              <a:spcBef>
                <a:spcPts val="12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es" sz="20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TRANSPORTE Y CONFINAMIENTO</a:t>
            </a:r>
          </a:p>
          <a:p>
            <a:pPr marL="571500" marR="0" indent="-342900">
              <a:spcBef>
                <a:spcPts val="12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es" sz="20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DESVIADOR, MANTA Y BLINDAJE</a:t>
            </a:r>
          </a:p>
          <a:p>
            <a:pPr marL="571500" marR="0" indent="-342900">
              <a:spcBef>
                <a:spcPts val="12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r>
              <a:rPr lang="es" sz="2000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RESUMEN Y DISCUSIÓN</a:t>
            </a:r>
          </a:p>
          <a:p>
            <a:pPr marL="571500" marR="0" indent="-342900">
              <a:spcBef>
                <a:spcPts val="5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endParaRPr lang="it-IT" sz="1400" kern="1200" dirty="0">
              <a:solidFill>
                <a:srgbClr val="000000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571500" marR="0" indent="-342900">
              <a:spcBef>
                <a:spcPts val="5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endParaRPr lang="it-IT" sz="1400" kern="1200" dirty="0">
              <a:solidFill>
                <a:srgbClr val="000000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571500" marR="0" indent="-342900">
              <a:spcBef>
                <a:spcPts val="5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endParaRPr lang="it-IT" sz="1400" kern="1200" dirty="0">
              <a:solidFill>
                <a:srgbClr val="000000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571500" marR="0" indent="-342900">
              <a:spcBef>
                <a:spcPts val="500"/>
              </a:spcBef>
              <a:spcAft>
                <a:spcPts val="0"/>
              </a:spcAft>
              <a:buAutoNum type="arabicPeriod"/>
              <a:tabLst>
                <a:tab pos="457200" algn="l"/>
              </a:tabLst>
            </a:pPr>
            <a:endParaRPr lang="en-US" sz="1100" kern="100" dirty="0">
              <a:solidFill>
                <a:srgbClr val="FF0000"/>
              </a:solidFill>
              <a:latin typeface="Aptos" panose="020B00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087993A-C81D-8DBA-9EA0-1B606B034F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6469" y="6356350"/>
            <a:ext cx="6096528" cy="371888"/>
          </a:xfrm>
          <a:prstGeom prst="rect">
            <a:avLst/>
          </a:prstGeom>
        </p:spPr>
      </p:pic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312DF5E-7AE8-28C5-535F-9798C43887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0806FF79-396F-4843-B565-D35099065378}" type="datetime6">
              <a:rPr lang="en-US" smtClean="0"/>
              <a:t>December 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401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23585</TotalTime>
  <Words>108</Words>
  <Application>Microsoft Office PowerPoint</Application>
  <PresentationFormat>Widescreen</PresentationFormat>
  <Paragraphs>24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Sylfaen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Ricardo Gallo</dc:creator>
  <cp:lastModifiedBy>Ricardo Gallo</cp:lastModifiedBy>
  <cp:revision>169</cp:revision>
  <cp:lastPrinted>2023-06-02T17:24:26Z</cp:lastPrinted>
  <dcterms:created xsi:type="dcterms:W3CDTF">2023-04-04T07:12:33Z</dcterms:created>
  <dcterms:modified xsi:type="dcterms:W3CDTF">2025-12-07T17:52:29Z</dcterms:modified>
</cp:coreProperties>
</file>