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47"/>
  </p:notesMasterIdLst>
  <p:handoutMasterIdLst>
    <p:handoutMasterId r:id="rId48"/>
  </p:handoutMasterIdLst>
  <p:sldIdLst>
    <p:sldId id="257" r:id="rId2"/>
    <p:sldId id="296" r:id="rId3"/>
    <p:sldId id="256" r:id="rId4"/>
    <p:sldId id="258" r:id="rId5"/>
    <p:sldId id="300" r:id="rId6"/>
    <p:sldId id="301" r:id="rId7"/>
    <p:sldId id="302" r:id="rId8"/>
    <p:sldId id="298" r:id="rId9"/>
    <p:sldId id="262" r:id="rId10"/>
    <p:sldId id="263" r:id="rId11"/>
    <p:sldId id="264" r:id="rId12"/>
    <p:sldId id="265" r:id="rId13"/>
    <p:sldId id="280" r:id="rId14"/>
    <p:sldId id="299" r:id="rId15"/>
    <p:sldId id="272" r:id="rId16"/>
    <p:sldId id="274" r:id="rId17"/>
    <p:sldId id="275" r:id="rId18"/>
    <p:sldId id="276" r:id="rId19"/>
    <p:sldId id="277" r:id="rId20"/>
    <p:sldId id="278" r:id="rId21"/>
    <p:sldId id="288" r:id="rId22"/>
    <p:sldId id="267" r:id="rId23"/>
    <p:sldId id="303" r:id="rId24"/>
    <p:sldId id="305" r:id="rId25"/>
    <p:sldId id="273" r:id="rId26"/>
    <p:sldId id="306" r:id="rId27"/>
    <p:sldId id="281" r:id="rId28"/>
    <p:sldId id="279" r:id="rId29"/>
    <p:sldId id="266" r:id="rId30"/>
    <p:sldId id="307" r:id="rId31"/>
    <p:sldId id="268" r:id="rId32"/>
    <p:sldId id="285" r:id="rId33"/>
    <p:sldId id="286" r:id="rId34"/>
    <p:sldId id="287" r:id="rId35"/>
    <p:sldId id="289" r:id="rId36"/>
    <p:sldId id="293" r:id="rId37"/>
    <p:sldId id="269" r:id="rId38"/>
    <p:sldId id="282" r:id="rId39"/>
    <p:sldId id="308" r:id="rId40"/>
    <p:sldId id="309" r:id="rId41"/>
    <p:sldId id="283" r:id="rId42"/>
    <p:sldId id="294" r:id="rId43"/>
    <p:sldId id="295" r:id="rId44"/>
    <p:sldId id="284" r:id="rId45"/>
    <p:sldId id="310" r:id="rId46"/>
  </p:sldIdLst>
  <p:sldSz cx="12192000" cy="6858000"/>
  <p:notesSz cx="7023100" cy="93091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6" d="100"/>
          <a:sy n="66" d="100"/>
        </p:scale>
        <p:origin x="1171"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30E2CF-9FE4-C7EE-5159-E1EEF72E242D}"/>
              </a:ext>
            </a:extLst>
          </p:cNvPr>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r>
              <a:rPr lang="en-US"/>
              <a:t>believegreen</a:t>
            </a:r>
          </a:p>
        </p:txBody>
      </p:sp>
      <p:sp>
        <p:nvSpPr>
          <p:cNvPr id="3" name="Date Placeholder 2">
            <a:extLst>
              <a:ext uri="{FF2B5EF4-FFF2-40B4-BE49-F238E27FC236}">
                <a16:creationId xmlns:a16="http://schemas.microsoft.com/office/drawing/2014/main" id="{78437460-8E13-4187-7B6E-56802A007957}"/>
              </a:ext>
            </a:extLst>
          </p:cNvPr>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8BAEBA6C-EEAD-4BA8-A44D-A3E6A108A7D8}" type="datetimeFigureOut">
              <a:rPr lang="en-US" smtClean="0"/>
              <a:t>5/26/2026</a:t>
            </a:fld>
            <a:endParaRPr lang="en-US"/>
          </a:p>
        </p:txBody>
      </p:sp>
      <p:sp>
        <p:nvSpPr>
          <p:cNvPr id="4" name="Footer Placeholder 3">
            <a:extLst>
              <a:ext uri="{FF2B5EF4-FFF2-40B4-BE49-F238E27FC236}">
                <a16:creationId xmlns:a16="http://schemas.microsoft.com/office/drawing/2014/main" id="{074034D1-80D7-6B01-9B36-1D232BB9D3A3}"/>
              </a:ext>
            </a:extLst>
          </p:cNvPr>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r>
              <a:rPr lang="en-US"/>
              <a:t>believegreen LLC</a:t>
            </a:r>
          </a:p>
        </p:txBody>
      </p:sp>
      <p:sp>
        <p:nvSpPr>
          <p:cNvPr id="5" name="Slide Number Placeholder 4">
            <a:extLst>
              <a:ext uri="{FF2B5EF4-FFF2-40B4-BE49-F238E27FC236}">
                <a16:creationId xmlns:a16="http://schemas.microsoft.com/office/drawing/2014/main" id="{3AA01FB1-AA1C-85BA-E4A1-DED8EE0D7947}"/>
              </a:ext>
            </a:extLst>
          </p:cNvPr>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1B5EED5C-9A77-4B15-BF0B-521D4A9D288D}" type="slidenum">
              <a:rPr lang="en-US" smtClean="0"/>
              <a:t>‹#›</a:t>
            </a:fld>
            <a:endParaRPr lang="en-US"/>
          </a:p>
        </p:txBody>
      </p:sp>
    </p:spTree>
    <p:extLst>
      <p:ext uri="{BB962C8B-B14F-4D97-AF65-F5344CB8AC3E}">
        <p14:creationId xmlns:p14="http://schemas.microsoft.com/office/powerpoint/2010/main" val="163875009"/>
      </p:ext>
    </p:extLst>
  </p:cSld>
  <p:clrMap bg1="lt1" tx1="dk1" bg2="lt2" tx2="dk2" accent1="accent1" accent2="accent2" accent3="accent3" accent4="accent4" accent5="accent5" accent6="accent6" hlink="hlink" folHlink="folHlink"/>
  <p:hf hd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06T17:34:14.134"/>
    </inkml:context>
    <inkml:brush xml:id="br0">
      <inkml:brushProperty name="width" value="0.05" units="cm"/>
      <inkml:brushProperty name="height" value="0.05" units="cm"/>
    </inkml:brush>
  </inkml:definitions>
  <inkml:trace contextRef="#ctx0" brushRef="#br0">0 1 24575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06T17:34:14.948"/>
    </inkml:context>
    <inkml:brush xml:id="br0">
      <inkml:brushProperty name="width" value="0.05" units="cm"/>
      <inkml:brushProperty name="height" value="0.05" units="cm"/>
    </inkml:brush>
  </inkml:definitions>
  <inkml:trace contextRef="#ctx0" brushRef="#br0">1 0 24575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06T17:34:15.292"/>
    </inkml:context>
    <inkml:brush xml:id="br0">
      <inkml:brushProperty name="width" value="0.05" units="cm"/>
      <inkml:brushProperty name="height" value="0.05" units="cm"/>
    </inkml:brush>
  </inkml:definitions>
  <inkml:trace contextRef="#ctx0" brushRef="#br0">1 0 24575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06T17:34:16.512"/>
    </inkml:context>
    <inkml:brush xml:id="br0">
      <inkml:brushProperty name="width" value="0.05" units="cm"/>
      <inkml:brushProperty name="height" value="0.05" units="cm"/>
    </inkml:brush>
  </inkml:definitions>
  <inkml:trace contextRef="#ctx0" brushRef="#br0">0 0 24575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06T17:34:18.404"/>
    </inkml:context>
    <inkml:brush xml:id="br0">
      <inkml:brushProperty name="width" value="0.05" units="cm"/>
      <inkml:brushProperty name="height" value="0.05" units="cm"/>
    </inkml:brush>
  </inkml:definitions>
  <inkml:trace contextRef="#ctx0" brushRef="#br0">1 1 24575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06T17:34:19.938"/>
    </inkml:context>
    <inkml:brush xml:id="br0">
      <inkml:brushProperty name="width" value="0.05" units="cm"/>
      <inkml:brushProperty name="height" value="0.05" units="cm"/>
    </inkml:brush>
  </inkml:definitions>
  <inkml:trace contextRef="#ctx0" brushRef="#br0">0 1 24575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06T17:34:22.143"/>
    </inkml:context>
    <inkml:brush xml:id="br0">
      <inkml:brushProperty name="width" value="0.05" units="cm"/>
      <inkml:brushProperty name="height" value="0.05" units="cm"/>
    </inkml:brush>
  </inkml:definitions>
  <inkml:trace contextRef="#ctx0" brushRef="#br0">0 1 24575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r>
              <a:rPr lang="en-US"/>
              <a:t>believegreen</a:t>
            </a:r>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48C37B65-D79B-4B33-AD00-308A92250601}" type="datetimeFigureOut">
              <a:rPr lang="en-US" smtClean="0"/>
              <a:t>5/26/2026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r>
              <a:rPr lang="en-US"/>
              <a:t>believegreen LLC</a:t>
            </a:r>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4B5879D2-F573-429A-9A49-F0EF69A1D10B}" type="slidenum">
              <a:rPr lang="en-US" smtClean="0"/>
              <a:t>‹#›</a:t>
            </a:fld>
            <a:endParaRPr lang="en-US"/>
          </a:p>
        </p:txBody>
      </p:sp>
    </p:spTree>
    <p:extLst>
      <p:ext uri="{BB962C8B-B14F-4D97-AF65-F5344CB8AC3E}">
        <p14:creationId xmlns:p14="http://schemas.microsoft.com/office/powerpoint/2010/main" val="259364773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5"/>
          </p:nvPr>
        </p:nvSpPr>
        <p:spPr/>
        <p:txBody>
          <a:bodyPr/>
          <a:lstStyle/>
          <a:p>
            <a:pPr defTabSz="933237">
              <a:defRPr/>
            </a:pPr>
            <a:fld id="{4B5879D2-F573-429A-9A49-F0EF69A1D10B}" type="slidenum">
              <a:rPr lang="en-US">
                <a:solidFill>
                  <a:prstClr val="black"/>
                </a:solidFill>
                <a:latin typeface="Calibri" panose="020F0502020204030204"/>
              </a:rPr>
              <a:pPr defTabSz="933237">
                <a:defRPr/>
              </a:pPr>
              <a:t>3</a:t>
            </a:fld>
            <a:endParaRPr lang="en-US">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id="{70CBA48F-B0D9-632A-2AAF-11B0CDC0FAA2}"/>
              </a:ext>
            </a:extLst>
          </p:cNvPr>
          <p:cNvSpPr>
            <a:spLocks noGrp="1"/>
          </p:cNvSpPr>
          <p:nvPr>
            <p:ph type="ftr" sz="quarter" idx="4"/>
          </p:nvPr>
        </p:nvSpPr>
        <p:spPr/>
        <p:txBody>
          <a:bodyPr/>
          <a:lstStyle/>
          <a:p>
            <a:pPr defTabSz="933237"/>
            <a:r>
              <a:rPr lang="en">
                <a:solidFill>
                  <a:prstClr val="black"/>
                </a:solidFill>
                <a:latin typeface="Calibri" panose="020F0502020204030204"/>
              </a:rPr>
              <a:t>believegreen LLC</a:t>
            </a:r>
          </a:p>
        </p:txBody>
      </p:sp>
    </p:spTree>
    <p:extLst>
      <p:ext uri="{BB962C8B-B14F-4D97-AF65-F5344CB8AC3E}">
        <p14:creationId xmlns:p14="http://schemas.microsoft.com/office/powerpoint/2010/main" val="902668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87B87-62A3-2FB5-CFEA-62B5971284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2936BC-0827-9CA8-5B16-3F4249D631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50645A-C6C4-9D02-F5A9-70974CBF7FF7}"/>
              </a:ext>
            </a:extLst>
          </p:cNvPr>
          <p:cNvSpPr>
            <a:spLocks noGrp="1"/>
          </p:cNvSpPr>
          <p:nvPr>
            <p:ph type="dt" sz="half" idx="10"/>
          </p:nvPr>
        </p:nvSpPr>
        <p:spPr/>
        <p:txBody>
          <a:bodyPr/>
          <a:lstStyle/>
          <a:p>
            <a:fld id="{38A54F3B-D183-4575-A9BC-A8CB848E0021}" type="datetime6">
              <a:rPr lang="en-US" smtClean="0"/>
              <a:t>May 26</a:t>
            </a:fld>
            <a:endParaRPr lang="en-US"/>
          </a:p>
        </p:txBody>
      </p:sp>
      <p:sp>
        <p:nvSpPr>
          <p:cNvPr id="5" name="Footer Placeholder 4">
            <a:extLst>
              <a:ext uri="{FF2B5EF4-FFF2-40B4-BE49-F238E27FC236}">
                <a16:creationId xmlns:a16="http://schemas.microsoft.com/office/drawing/2014/main" id="{9C69F200-D377-5A7F-3148-A0DFE06E0803}"/>
              </a:ext>
            </a:extLst>
          </p:cNvPr>
          <p:cNvSpPr>
            <a:spLocks noGrp="1"/>
          </p:cNvSpPr>
          <p:nvPr>
            <p:ph type="ftr" sz="quarter" idx="11"/>
          </p:nvPr>
        </p:nvSpPr>
        <p:spPr/>
        <p:txBody>
          <a:bodyPr/>
          <a:lstStyle/>
          <a:p>
            <a:r>
              <a:rPr lang="en-US"/>
              <a:t>Believegreen LLC</a:t>
            </a:r>
          </a:p>
        </p:txBody>
      </p:sp>
      <p:sp>
        <p:nvSpPr>
          <p:cNvPr id="6" name="Slide Number Placeholder 5">
            <a:extLst>
              <a:ext uri="{FF2B5EF4-FFF2-40B4-BE49-F238E27FC236}">
                <a16:creationId xmlns:a16="http://schemas.microsoft.com/office/drawing/2014/main" id="{CA7A51A2-A723-0EA6-FB58-7C2E31991E5B}"/>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1798548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B842B-4A9C-B625-41AB-C657C76060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0E8EAB-B45C-2C01-C766-E7F1906652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B3E25A-ED55-C1EE-7C7B-B8774034BC6A}"/>
              </a:ext>
            </a:extLst>
          </p:cNvPr>
          <p:cNvSpPr>
            <a:spLocks noGrp="1"/>
          </p:cNvSpPr>
          <p:nvPr>
            <p:ph type="dt" sz="half" idx="10"/>
          </p:nvPr>
        </p:nvSpPr>
        <p:spPr/>
        <p:txBody>
          <a:bodyPr/>
          <a:lstStyle/>
          <a:p>
            <a:fld id="{4183B8A7-EA4B-495C-991C-CF81766C97C6}" type="datetime6">
              <a:rPr lang="en-US" smtClean="0"/>
              <a:t>May 26</a:t>
            </a:fld>
            <a:endParaRPr lang="en-US"/>
          </a:p>
        </p:txBody>
      </p:sp>
      <p:sp>
        <p:nvSpPr>
          <p:cNvPr id="5" name="Footer Placeholder 4">
            <a:extLst>
              <a:ext uri="{FF2B5EF4-FFF2-40B4-BE49-F238E27FC236}">
                <a16:creationId xmlns:a16="http://schemas.microsoft.com/office/drawing/2014/main" id="{4083976B-25F6-0265-3C83-1AEADFF5307A}"/>
              </a:ext>
            </a:extLst>
          </p:cNvPr>
          <p:cNvSpPr>
            <a:spLocks noGrp="1"/>
          </p:cNvSpPr>
          <p:nvPr>
            <p:ph type="ftr" sz="quarter" idx="11"/>
          </p:nvPr>
        </p:nvSpPr>
        <p:spPr/>
        <p:txBody>
          <a:bodyPr/>
          <a:lstStyle/>
          <a:p>
            <a:r>
              <a:rPr lang="en-US"/>
              <a:t>Believegreen LLC</a:t>
            </a:r>
          </a:p>
        </p:txBody>
      </p:sp>
      <p:sp>
        <p:nvSpPr>
          <p:cNvPr id="6" name="Slide Number Placeholder 5">
            <a:extLst>
              <a:ext uri="{FF2B5EF4-FFF2-40B4-BE49-F238E27FC236}">
                <a16:creationId xmlns:a16="http://schemas.microsoft.com/office/drawing/2014/main" id="{14D59A7F-5294-B00B-40FA-AB07822E3861}"/>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2077270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7B874C-97CC-EC67-FC00-529698A8221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0649AA-F26D-2D84-02B1-A14177A92B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1E0B04-77E5-B5B3-815B-A72ED19D2714}"/>
              </a:ext>
            </a:extLst>
          </p:cNvPr>
          <p:cNvSpPr>
            <a:spLocks noGrp="1"/>
          </p:cNvSpPr>
          <p:nvPr>
            <p:ph type="dt" sz="half" idx="10"/>
          </p:nvPr>
        </p:nvSpPr>
        <p:spPr/>
        <p:txBody>
          <a:bodyPr/>
          <a:lstStyle/>
          <a:p>
            <a:fld id="{029B20D5-C568-425F-8163-14A4E4DFCD81}" type="datetime6">
              <a:rPr lang="en-US" smtClean="0"/>
              <a:t>May 26</a:t>
            </a:fld>
            <a:endParaRPr lang="en-US"/>
          </a:p>
        </p:txBody>
      </p:sp>
      <p:sp>
        <p:nvSpPr>
          <p:cNvPr id="5" name="Footer Placeholder 4">
            <a:extLst>
              <a:ext uri="{FF2B5EF4-FFF2-40B4-BE49-F238E27FC236}">
                <a16:creationId xmlns:a16="http://schemas.microsoft.com/office/drawing/2014/main" id="{DB77771D-F9F8-1395-E49A-202240385573}"/>
              </a:ext>
            </a:extLst>
          </p:cNvPr>
          <p:cNvSpPr>
            <a:spLocks noGrp="1"/>
          </p:cNvSpPr>
          <p:nvPr>
            <p:ph type="ftr" sz="quarter" idx="11"/>
          </p:nvPr>
        </p:nvSpPr>
        <p:spPr/>
        <p:txBody>
          <a:bodyPr/>
          <a:lstStyle/>
          <a:p>
            <a:r>
              <a:rPr lang="en-US"/>
              <a:t>Believegreen LLC</a:t>
            </a:r>
          </a:p>
        </p:txBody>
      </p:sp>
      <p:sp>
        <p:nvSpPr>
          <p:cNvPr id="6" name="Slide Number Placeholder 5">
            <a:extLst>
              <a:ext uri="{FF2B5EF4-FFF2-40B4-BE49-F238E27FC236}">
                <a16:creationId xmlns:a16="http://schemas.microsoft.com/office/drawing/2014/main" id="{5E202084-29D5-7EB4-9ACA-75C3B1237785}"/>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165018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FBA2E-4E07-865C-CF47-F90E10ED0A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86CBB0-1222-B3C0-D047-29A83B3168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6941F4-9137-744A-E938-D04F9B64C0B0}"/>
              </a:ext>
            </a:extLst>
          </p:cNvPr>
          <p:cNvSpPr>
            <a:spLocks noGrp="1"/>
          </p:cNvSpPr>
          <p:nvPr>
            <p:ph type="dt" sz="half" idx="10"/>
          </p:nvPr>
        </p:nvSpPr>
        <p:spPr/>
        <p:txBody>
          <a:bodyPr/>
          <a:lstStyle/>
          <a:p>
            <a:fld id="{0806FF79-396F-4843-B565-D35099065378}" type="datetime6">
              <a:rPr lang="en-US" smtClean="0"/>
              <a:t>May 26</a:t>
            </a:fld>
            <a:endParaRPr lang="en-US"/>
          </a:p>
        </p:txBody>
      </p:sp>
      <p:sp>
        <p:nvSpPr>
          <p:cNvPr id="5" name="Footer Placeholder 4">
            <a:extLst>
              <a:ext uri="{FF2B5EF4-FFF2-40B4-BE49-F238E27FC236}">
                <a16:creationId xmlns:a16="http://schemas.microsoft.com/office/drawing/2014/main" id="{BCAF336E-ECD0-A8DA-33AC-EE94F8F27609}"/>
              </a:ext>
            </a:extLst>
          </p:cNvPr>
          <p:cNvSpPr>
            <a:spLocks noGrp="1"/>
          </p:cNvSpPr>
          <p:nvPr>
            <p:ph type="ftr" sz="quarter" idx="11"/>
          </p:nvPr>
        </p:nvSpPr>
        <p:spPr/>
        <p:txBody>
          <a:bodyPr/>
          <a:lstStyle/>
          <a:p>
            <a:r>
              <a:rPr lang="en-US"/>
              <a:t>Believegreen LLC</a:t>
            </a:r>
          </a:p>
        </p:txBody>
      </p:sp>
      <p:sp>
        <p:nvSpPr>
          <p:cNvPr id="6" name="Slide Number Placeholder 5">
            <a:extLst>
              <a:ext uri="{FF2B5EF4-FFF2-40B4-BE49-F238E27FC236}">
                <a16:creationId xmlns:a16="http://schemas.microsoft.com/office/drawing/2014/main" id="{C19F027F-19BE-E538-7484-D0C05B48DE63}"/>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1323907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A5F74-336C-A5D5-B6C1-33330F7B68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7205FB-8225-EA27-CA10-5BCAB6FF3A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C10723-4167-AF8D-34CE-295601110845}"/>
              </a:ext>
            </a:extLst>
          </p:cNvPr>
          <p:cNvSpPr>
            <a:spLocks noGrp="1"/>
          </p:cNvSpPr>
          <p:nvPr>
            <p:ph type="dt" sz="half" idx="10"/>
          </p:nvPr>
        </p:nvSpPr>
        <p:spPr/>
        <p:txBody>
          <a:bodyPr/>
          <a:lstStyle/>
          <a:p>
            <a:fld id="{CC6491AA-570F-4B52-9EFD-4D4F200CEAAB}" type="datetime6">
              <a:rPr lang="en-US" smtClean="0"/>
              <a:t>May 26</a:t>
            </a:fld>
            <a:endParaRPr lang="en-US"/>
          </a:p>
        </p:txBody>
      </p:sp>
      <p:sp>
        <p:nvSpPr>
          <p:cNvPr id="5" name="Footer Placeholder 4">
            <a:extLst>
              <a:ext uri="{FF2B5EF4-FFF2-40B4-BE49-F238E27FC236}">
                <a16:creationId xmlns:a16="http://schemas.microsoft.com/office/drawing/2014/main" id="{644E57B9-C589-B82D-307A-5127DBDC8AFE}"/>
              </a:ext>
            </a:extLst>
          </p:cNvPr>
          <p:cNvSpPr>
            <a:spLocks noGrp="1"/>
          </p:cNvSpPr>
          <p:nvPr>
            <p:ph type="ftr" sz="quarter" idx="11"/>
          </p:nvPr>
        </p:nvSpPr>
        <p:spPr/>
        <p:txBody>
          <a:bodyPr/>
          <a:lstStyle/>
          <a:p>
            <a:r>
              <a:rPr lang="en-US"/>
              <a:t>Believegreen LLC</a:t>
            </a:r>
          </a:p>
        </p:txBody>
      </p:sp>
      <p:sp>
        <p:nvSpPr>
          <p:cNvPr id="6" name="Slide Number Placeholder 5">
            <a:extLst>
              <a:ext uri="{FF2B5EF4-FFF2-40B4-BE49-F238E27FC236}">
                <a16:creationId xmlns:a16="http://schemas.microsoft.com/office/drawing/2014/main" id="{1AA7B611-1E70-C3EF-C2E2-8CEC3AF0897E}"/>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2202305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BA638-5E9E-CC77-9DE4-F3A09F83A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A85017-D4A7-BFAD-48A1-38BC7AF411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58B6BC-2F67-8134-A2EF-C10E4EF28B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D181AB-1F0D-4C04-2CF1-6A7B5DE04C3A}"/>
              </a:ext>
            </a:extLst>
          </p:cNvPr>
          <p:cNvSpPr>
            <a:spLocks noGrp="1"/>
          </p:cNvSpPr>
          <p:nvPr>
            <p:ph type="dt" sz="half" idx="10"/>
          </p:nvPr>
        </p:nvSpPr>
        <p:spPr/>
        <p:txBody>
          <a:bodyPr/>
          <a:lstStyle/>
          <a:p>
            <a:fld id="{C5B293BC-EA1A-4077-8242-0BC2063E9F26}" type="datetime6">
              <a:rPr lang="en-US" smtClean="0"/>
              <a:t>May 26</a:t>
            </a:fld>
            <a:endParaRPr lang="en-US"/>
          </a:p>
        </p:txBody>
      </p:sp>
      <p:sp>
        <p:nvSpPr>
          <p:cNvPr id="6" name="Footer Placeholder 5">
            <a:extLst>
              <a:ext uri="{FF2B5EF4-FFF2-40B4-BE49-F238E27FC236}">
                <a16:creationId xmlns:a16="http://schemas.microsoft.com/office/drawing/2014/main" id="{395141CF-00AB-C600-DF9D-61C7EA6BABE2}"/>
              </a:ext>
            </a:extLst>
          </p:cNvPr>
          <p:cNvSpPr>
            <a:spLocks noGrp="1"/>
          </p:cNvSpPr>
          <p:nvPr>
            <p:ph type="ftr" sz="quarter" idx="11"/>
          </p:nvPr>
        </p:nvSpPr>
        <p:spPr/>
        <p:txBody>
          <a:bodyPr/>
          <a:lstStyle/>
          <a:p>
            <a:r>
              <a:rPr lang="en-US"/>
              <a:t>Believegreen LLC</a:t>
            </a:r>
          </a:p>
        </p:txBody>
      </p:sp>
      <p:sp>
        <p:nvSpPr>
          <p:cNvPr id="7" name="Slide Number Placeholder 6">
            <a:extLst>
              <a:ext uri="{FF2B5EF4-FFF2-40B4-BE49-F238E27FC236}">
                <a16:creationId xmlns:a16="http://schemas.microsoft.com/office/drawing/2014/main" id="{2C743B1D-4D7E-D3D5-B4D0-86F311DF9418}"/>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584880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9FFE9-0BC5-1ACC-5AE4-EA1993F87C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24084-A45B-08C6-AE92-95D8C8ACD4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ABDD69-263D-4122-43D2-6E26B92691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4B6F7E-7B18-564A-58DA-1D5C220CAF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7AFC67-08F8-195B-024A-5FF07902B0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3428DC-9F20-1803-3F05-1FEC92869798}"/>
              </a:ext>
            </a:extLst>
          </p:cNvPr>
          <p:cNvSpPr>
            <a:spLocks noGrp="1"/>
          </p:cNvSpPr>
          <p:nvPr>
            <p:ph type="dt" sz="half" idx="10"/>
          </p:nvPr>
        </p:nvSpPr>
        <p:spPr/>
        <p:txBody>
          <a:bodyPr/>
          <a:lstStyle/>
          <a:p>
            <a:fld id="{A88524BD-1E86-4FB3-BEB7-8F929F2A4026}" type="datetime6">
              <a:rPr lang="en-US" smtClean="0"/>
              <a:t>May 26</a:t>
            </a:fld>
            <a:endParaRPr lang="en-US"/>
          </a:p>
        </p:txBody>
      </p:sp>
      <p:sp>
        <p:nvSpPr>
          <p:cNvPr id="8" name="Footer Placeholder 7">
            <a:extLst>
              <a:ext uri="{FF2B5EF4-FFF2-40B4-BE49-F238E27FC236}">
                <a16:creationId xmlns:a16="http://schemas.microsoft.com/office/drawing/2014/main" id="{DFA00612-5DA9-C5FD-91AF-6309555DBE61}"/>
              </a:ext>
            </a:extLst>
          </p:cNvPr>
          <p:cNvSpPr>
            <a:spLocks noGrp="1"/>
          </p:cNvSpPr>
          <p:nvPr>
            <p:ph type="ftr" sz="quarter" idx="11"/>
          </p:nvPr>
        </p:nvSpPr>
        <p:spPr/>
        <p:txBody>
          <a:bodyPr/>
          <a:lstStyle/>
          <a:p>
            <a:r>
              <a:rPr lang="en-US"/>
              <a:t>Believegreen LLC</a:t>
            </a:r>
          </a:p>
        </p:txBody>
      </p:sp>
      <p:sp>
        <p:nvSpPr>
          <p:cNvPr id="9" name="Slide Number Placeholder 8">
            <a:extLst>
              <a:ext uri="{FF2B5EF4-FFF2-40B4-BE49-F238E27FC236}">
                <a16:creationId xmlns:a16="http://schemas.microsoft.com/office/drawing/2014/main" id="{E91D68F8-FFEF-71A7-184B-64F53E756938}"/>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603827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E2EDA-0EBB-1D85-31BA-83FAF1B0F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D9FD35-2D43-9CB0-5808-207EDAC23E41}"/>
              </a:ext>
            </a:extLst>
          </p:cNvPr>
          <p:cNvSpPr>
            <a:spLocks noGrp="1"/>
          </p:cNvSpPr>
          <p:nvPr>
            <p:ph type="dt" sz="half" idx="10"/>
          </p:nvPr>
        </p:nvSpPr>
        <p:spPr/>
        <p:txBody>
          <a:bodyPr/>
          <a:lstStyle/>
          <a:p>
            <a:fld id="{8DE2CE14-DF22-46DF-985C-D6987FCA5BBF}" type="datetime6">
              <a:rPr lang="en-US" smtClean="0"/>
              <a:t>May 26</a:t>
            </a:fld>
            <a:endParaRPr lang="en-US"/>
          </a:p>
        </p:txBody>
      </p:sp>
      <p:sp>
        <p:nvSpPr>
          <p:cNvPr id="4" name="Footer Placeholder 3">
            <a:extLst>
              <a:ext uri="{FF2B5EF4-FFF2-40B4-BE49-F238E27FC236}">
                <a16:creationId xmlns:a16="http://schemas.microsoft.com/office/drawing/2014/main" id="{9B511F95-C516-87FF-5E94-6F27E4DB0065}"/>
              </a:ext>
            </a:extLst>
          </p:cNvPr>
          <p:cNvSpPr>
            <a:spLocks noGrp="1"/>
          </p:cNvSpPr>
          <p:nvPr>
            <p:ph type="ftr" sz="quarter" idx="11"/>
          </p:nvPr>
        </p:nvSpPr>
        <p:spPr/>
        <p:txBody>
          <a:bodyPr/>
          <a:lstStyle/>
          <a:p>
            <a:r>
              <a:rPr lang="en-US"/>
              <a:t>Believegreen LLC</a:t>
            </a:r>
          </a:p>
        </p:txBody>
      </p:sp>
      <p:sp>
        <p:nvSpPr>
          <p:cNvPr id="5" name="Slide Number Placeholder 4">
            <a:extLst>
              <a:ext uri="{FF2B5EF4-FFF2-40B4-BE49-F238E27FC236}">
                <a16:creationId xmlns:a16="http://schemas.microsoft.com/office/drawing/2014/main" id="{BDF8B0E0-6592-89F8-9EE4-D8C837581E71}"/>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603655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31090D-43D3-120E-F3F9-609F5E6614CD}"/>
              </a:ext>
            </a:extLst>
          </p:cNvPr>
          <p:cNvSpPr>
            <a:spLocks noGrp="1"/>
          </p:cNvSpPr>
          <p:nvPr>
            <p:ph type="dt" sz="half" idx="10"/>
          </p:nvPr>
        </p:nvSpPr>
        <p:spPr/>
        <p:txBody>
          <a:bodyPr/>
          <a:lstStyle/>
          <a:p>
            <a:fld id="{D1FAF1A7-DE8C-4859-A833-646DC6D94D2E}" type="datetime6">
              <a:rPr lang="en-US" smtClean="0"/>
              <a:t>May 26</a:t>
            </a:fld>
            <a:endParaRPr lang="en-US"/>
          </a:p>
        </p:txBody>
      </p:sp>
      <p:sp>
        <p:nvSpPr>
          <p:cNvPr id="3" name="Footer Placeholder 2">
            <a:extLst>
              <a:ext uri="{FF2B5EF4-FFF2-40B4-BE49-F238E27FC236}">
                <a16:creationId xmlns:a16="http://schemas.microsoft.com/office/drawing/2014/main" id="{B308231C-E51B-4C75-0A73-6D506877768B}"/>
              </a:ext>
            </a:extLst>
          </p:cNvPr>
          <p:cNvSpPr>
            <a:spLocks noGrp="1"/>
          </p:cNvSpPr>
          <p:nvPr>
            <p:ph type="ftr" sz="quarter" idx="11"/>
          </p:nvPr>
        </p:nvSpPr>
        <p:spPr/>
        <p:txBody>
          <a:bodyPr/>
          <a:lstStyle/>
          <a:p>
            <a:r>
              <a:rPr lang="en-US"/>
              <a:t>Believegreen LLC</a:t>
            </a:r>
          </a:p>
        </p:txBody>
      </p:sp>
      <p:sp>
        <p:nvSpPr>
          <p:cNvPr id="4" name="Slide Number Placeholder 3">
            <a:extLst>
              <a:ext uri="{FF2B5EF4-FFF2-40B4-BE49-F238E27FC236}">
                <a16:creationId xmlns:a16="http://schemas.microsoft.com/office/drawing/2014/main" id="{8AC2F667-2D37-FF9F-DC4A-1EC6FF7DA44F}"/>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496553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7938C-988A-5744-5583-91DB6E54CA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F64306-EE5E-7D49-4E9A-A60335803C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93AD58-C6EF-002F-F7B3-7894A72E34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1E69C2-203A-41E9-6347-1081E77A09A8}"/>
              </a:ext>
            </a:extLst>
          </p:cNvPr>
          <p:cNvSpPr>
            <a:spLocks noGrp="1"/>
          </p:cNvSpPr>
          <p:nvPr>
            <p:ph type="dt" sz="half" idx="10"/>
          </p:nvPr>
        </p:nvSpPr>
        <p:spPr/>
        <p:txBody>
          <a:bodyPr/>
          <a:lstStyle/>
          <a:p>
            <a:fld id="{6444F835-9393-4A53-817E-90584E5254F5}" type="datetime6">
              <a:rPr lang="en-US" smtClean="0"/>
              <a:t>May 26</a:t>
            </a:fld>
            <a:endParaRPr lang="en-US"/>
          </a:p>
        </p:txBody>
      </p:sp>
      <p:sp>
        <p:nvSpPr>
          <p:cNvPr id="6" name="Footer Placeholder 5">
            <a:extLst>
              <a:ext uri="{FF2B5EF4-FFF2-40B4-BE49-F238E27FC236}">
                <a16:creationId xmlns:a16="http://schemas.microsoft.com/office/drawing/2014/main" id="{5882C66D-5FFC-946E-FCB6-D7EBBDB974B0}"/>
              </a:ext>
            </a:extLst>
          </p:cNvPr>
          <p:cNvSpPr>
            <a:spLocks noGrp="1"/>
          </p:cNvSpPr>
          <p:nvPr>
            <p:ph type="ftr" sz="quarter" idx="11"/>
          </p:nvPr>
        </p:nvSpPr>
        <p:spPr/>
        <p:txBody>
          <a:bodyPr/>
          <a:lstStyle/>
          <a:p>
            <a:r>
              <a:rPr lang="en-US"/>
              <a:t>Believegreen LLC</a:t>
            </a:r>
          </a:p>
        </p:txBody>
      </p:sp>
      <p:sp>
        <p:nvSpPr>
          <p:cNvPr id="7" name="Slide Number Placeholder 6">
            <a:extLst>
              <a:ext uri="{FF2B5EF4-FFF2-40B4-BE49-F238E27FC236}">
                <a16:creationId xmlns:a16="http://schemas.microsoft.com/office/drawing/2014/main" id="{7EE12C13-89F2-B5CA-C276-F08A9131751B}"/>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2324632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B96E1-9B89-AE0C-AC25-453A180763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A3F02F-AA0A-F71C-3621-8494D97059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25A92A-8962-725B-9B9F-9EF6D6BB8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EC384E-5664-8693-B300-1ED277BF379E}"/>
              </a:ext>
            </a:extLst>
          </p:cNvPr>
          <p:cNvSpPr>
            <a:spLocks noGrp="1"/>
          </p:cNvSpPr>
          <p:nvPr>
            <p:ph type="dt" sz="half" idx="10"/>
          </p:nvPr>
        </p:nvSpPr>
        <p:spPr/>
        <p:txBody>
          <a:bodyPr/>
          <a:lstStyle/>
          <a:p>
            <a:fld id="{824EAFB7-22B2-4372-9DD7-606F900C8236}" type="datetime6">
              <a:rPr lang="en-US" smtClean="0"/>
              <a:t>May 26</a:t>
            </a:fld>
            <a:endParaRPr lang="en-US"/>
          </a:p>
        </p:txBody>
      </p:sp>
      <p:sp>
        <p:nvSpPr>
          <p:cNvPr id="6" name="Footer Placeholder 5">
            <a:extLst>
              <a:ext uri="{FF2B5EF4-FFF2-40B4-BE49-F238E27FC236}">
                <a16:creationId xmlns:a16="http://schemas.microsoft.com/office/drawing/2014/main" id="{BAB1FACE-C6EA-85BA-917C-24020531E1F5}"/>
              </a:ext>
            </a:extLst>
          </p:cNvPr>
          <p:cNvSpPr>
            <a:spLocks noGrp="1"/>
          </p:cNvSpPr>
          <p:nvPr>
            <p:ph type="ftr" sz="quarter" idx="11"/>
          </p:nvPr>
        </p:nvSpPr>
        <p:spPr/>
        <p:txBody>
          <a:bodyPr/>
          <a:lstStyle/>
          <a:p>
            <a:r>
              <a:rPr lang="en-US"/>
              <a:t>Believegreen LLC</a:t>
            </a:r>
          </a:p>
        </p:txBody>
      </p:sp>
      <p:sp>
        <p:nvSpPr>
          <p:cNvPr id="7" name="Slide Number Placeholder 6">
            <a:extLst>
              <a:ext uri="{FF2B5EF4-FFF2-40B4-BE49-F238E27FC236}">
                <a16:creationId xmlns:a16="http://schemas.microsoft.com/office/drawing/2014/main" id="{869A5D33-2A95-E582-92C3-04FE259E3DF4}"/>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2662545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05B26B-6D76-5C0F-73BB-82B994E53B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20AE53-E8BA-0BB3-3FAF-028308DC47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B0C580-AFE7-C54A-DA03-BFA37260CD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8ACB6-FE91-4B94-8B38-8487B2D26AF8}" type="datetime6">
              <a:rPr lang="en-US" smtClean="0"/>
              <a:t>May 26</a:t>
            </a:fld>
            <a:endParaRPr lang="en-US"/>
          </a:p>
        </p:txBody>
      </p:sp>
      <p:sp>
        <p:nvSpPr>
          <p:cNvPr id="5" name="Footer Placeholder 4">
            <a:extLst>
              <a:ext uri="{FF2B5EF4-FFF2-40B4-BE49-F238E27FC236}">
                <a16:creationId xmlns:a16="http://schemas.microsoft.com/office/drawing/2014/main" id="{1D90E2C8-3625-D976-A0C7-381AEB1072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Believegreen LLC</a:t>
            </a:r>
          </a:p>
        </p:txBody>
      </p:sp>
      <p:sp>
        <p:nvSpPr>
          <p:cNvPr id="6" name="Slide Number Placeholder 5">
            <a:extLst>
              <a:ext uri="{FF2B5EF4-FFF2-40B4-BE49-F238E27FC236}">
                <a16:creationId xmlns:a16="http://schemas.microsoft.com/office/drawing/2014/main" id="{DFD4E88F-9F3C-6711-86F0-D2F06517D2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FCEEC9-82A2-4BB3-AB98-D18095280961}" type="slidenum">
              <a:rPr lang="en-US" smtClean="0"/>
              <a:t>‹#›</a:t>
            </a:fld>
            <a:endParaRPr lang="en-US"/>
          </a:p>
        </p:txBody>
      </p:sp>
    </p:spTree>
    <p:extLst>
      <p:ext uri="{BB962C8B-B14F-4D97-AF65-F5344CB8AC3E}">
        <p14:creationId xmlns:p14="http://schemas.microsoft.com/office/powerpoint/2010/main" val="251436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customXml" Target="../ink/ink5.xml"/><Relationship Id="rId3" Type="http://schemas.openxmlformats.org/officeDocument/2006/relationships/customXml" Target="../ink/ink1.xml"/><Relationship Id="rId7" Type="http://schemas.openxmlformats.org/officeDocument/2006/relationships/customXml" Target="../ink/ink4.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10.png"/><Relationship Id="rId5" Type="http://schemas.openxmlformats.org/officeDocument/2006/relationships/customXml" Target="../ink/ink2.xml"/><Relationship Id="rId10" Type="http://schemas.openxmlformats.org/officeDocument/2006/relationships/customXml" Target="../ink/ink7.xml"/><Relationship Id="rId4" Type="http://schemas.openxmlformats.org/officeDocument/2006/relationships/image" Target="../media/image80.png"/><Relationship Id="rId9" Type="http://schemas.openxmlformats.org/officeDocument/2006/relationships/customXml" Target="../ink/ink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F8CDEE3-A764-A0CE-F956-408469A81A94}"/>
              </a:ext>
            </a:extLst>
          </p:cNvPr>
          <p:cNvSpPr>
            <a:spLocks noGrp="1"/>
          </p:cNvSpPr>
          <p:nvPr>
            <p:ph type="dt" sz="half" idx="10"/>
          </p:nvPr>
        </p:nvSpPr>
        <p:spPr>
          <a:xfrm>
            <a:off x="880492" y="6359525"/>
            <a:ext cx="2743200" cy="365125"/>
          </a:xfrm>
        </p:spPr>
        <p:txBody>
          <a:bodyPr/>
          <a:lstStyle/>
          <a:p>
            <a:r>
              <a:rPr lang="en" sz="1600" dirty="0">
                <a:latin typeface="Sylfaen" panose="010A0502050306030303" pitchFamily="18" charset="0"/>
              </a:rPr>
              <a:t>November 25</a:t>
            </a:r>
          </a:p>
        </p:txBody>
      </p:sp>
      <p:sp>
        <p:nvSpPr>
          <p:cNvPr id="6" name="Slide Number Placeholder 5">
            <a:extLst>
              <a:ext uri="{FF2B5EF4-FFF2-40B4-BE49-F238E27FC236}">
                <a16:creationId xmlns:a16="http://schemas.microsoft.com/office/drawing/2014/main" id="{0B5B2FA9-59A9-2BEB-630F-04C9C0900368}"/>
              </a:ext>
            </a:extLst>
          </p:cNvPr>
          <p:cNvSpPr>
            <a:spLocks noGrp="1"/>
          </p:cNvSpPr>
          <p:nvPr>
            <p:ph type="sldNum" sz="quarter" idx="12"/>
          </p:nvPr>
        </p:nvSpPr>
        <p:spPr/>
        <p:txBody>
          <a:bodyPr/>
          <a:lstStyle/>
          <a:p>
            <a:fld id="{55FCEEC9-82A2-4BB3-AB98-D18095280961}" type="slidenum">
              <a:rPr lang="en-US" smtClean="0">
                <a:latin typeface="Sylfaen" panose="010A0502050306030303" pitchFamily="18" charset="0"/>
              </a:rPr>
              <a:t>1</a:t>
            </a:fld>
            <a:endParaRPr lang="en-US" dirty="0">
              <a:latin typeface="Sylfaen" panose="010A0502050306030303" pitchFamily="18" charset="0"/>
            </a:endParaRPr>
          </a:p>
        </p:txBody>
      </p:sp>
      <p:sp>
        <p:nvSpPr>
          <p:cNvPr id="11" name="TextBox 10">
            <a:extLst>
              <a:ext uri="{FF2B5EF4-FFF2-40B4-BE49-F238E27FC236}">
                <a16:creationId xmlns:a16="http://schemas.microsoft.com/office/drawing/2014/main" id="{0571280B-F232-A9C5-E1F9-30616DE4F3CF}"/>
              </a:ext>
            </a:extLst>
          </p:cNvPr>
          <p:cNvSpPr txBox="1"/>
          <p:nvPr/>
        </p:nvSpPr>
        <p:spPr>
          <a:xfrm>
            <a:off x="2947416" y="1867057"/>
            <a:ext cx="6096000" cy="984885"/>
          </a:xfrm>
          <a:prstGeom prst="rect">
            <a:avLst/>
          </a:prstGeom>
          <a:noFill/>
        </p:spPr>
        <p:txBody>
          <a:bodyPr wrap="square">
            <a:spAutoFit/>
          </a:bodyPr>
          <a:lstStyle/>
          <a:p>
            <a:pPr marR="0" lvl="0" algn="ctr">
              <a:spcBef>
                <a:spcPts val="600"/>
              </a:spcBef>
              <a:spcAft>
                <a:spcPts val="0"/>
              </a:spcAft>
              <a:buSzPts val="1000"/>
            </a:pPr>
            <a:r>
              <a:rPr lang="en" sz="2400" b="1" dirty="0">
                <a:effectLst/>
                <a:latin typeface="Arial" panose="020B0604020202020204" pitchFamily="34" charset="0"/>
                <a:ea typeface="Times New Roman" panose="02020603050405020304" pitchFamily="18" charset="0"/>
                <a:cs typeface="Arial" panose="020B0604020202020204" pitchFamily="34" charset="0"/>
              </a:rPr>
              <a:t>NUCLEAR FUSION</a:t>
            </a:r>
          </a:p>
          <a:p>
            <a:pPr marR="0" lvl="0" algn="ctr">
              <a:spcBef>
                <a:spcPts val="1200"/>
              </a:spcBef>
              <a:spcAft>
                <a:spcPts val="0"/>
              </a:spcAft>
              <a:buSzPts val="1000"/>
            </a:pPr>
            <a:r>
              <a:rPr lang="en" sz="2400" b="1" i="1" dirty="0">
                <a:latin typeface="Arial" panose="020B0604020202020204" pitchFamily="34" charset="0"/>
                <a:ea typeface="Times New Roman" panose="02020603050405020304" pitchFamily="18" charset="0"/>
                <a:cs typeface="Arial" panose="020B0604020202020204" pitchFamily="34" charset="0"/>
              </a:rPr>
              <a:t>THE “ITER” PROJECT</a:t>
            </a:r>
            <a:endParaRPr lang="en-US" sz="2400" b="1" i="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2" name="TextBox 11">
            <a:extLst>
              <a:ext uri="{FF2B5EF4-FFF2-40B4-BE49-F238E27FC236}">
                <a16:creationId xmlns:a16="http://schemas.microsoft.com/office/drawing/2014/main" id="{D3B4D607-891D-F260-1DE1-945498774349}"/>
              </a:ext>
            </a:extLst>
          </p:cNvPr>
          <p:cNvSpPr txBox="1"/>
          <p:nvPr/>
        </p:nvSpPr>
        <p:spPr>
          <a:xfrm>
            <a:off x="3048000" y="4644568"/>
            <a:ext cx="6096000" cy="338554"/>
          </a:xfrm>
          <a:prstGeom prst="rect">
            <a:avLst/>
          </a:prstGeom>
          <a:noFill/>
        </p:spPr>
        <p:txBody>
          <a:bodyPr wrap="square">
            <a:spAutoFit/>
          </a:bodyPr>
          <a:lstStyle/>
          <a:p>
            <a:pPr marR="0" lvl="0" algn="ctr">
              <a:spcBef>
                <a:spcPts val="600"/>
              </a:spcBef>
              <a:spcAft>
                <a:spcPts val="0"/>
              </a:spcAft>
              <a:buSzPts val="1000"/>
            </a:pPr>
            <a:r>
              <a:rPr lang="en" sz="1600" i="1" dirty="0" err="1">
                <a:effectLst/>
                <a:latin typeface="Times New Roman" panose="02020603050405020304" pitchFamily="18" charset="0"/>
                <a:ea typeface="Times New Roman" panose="02020603050405020304" pitchFamily="18" charset="0"/>
              </a:rPr>
              <a:t>Speaker </a:t>
            </a:r>
            <a:r>
              <a:rPr lang="en" sz="1600" dirty="0">
                <a:effectLst/>
                <a:latin typeface="Times New Roman" panose="02020603050405020304" pitchFamily="18" charset="0"/>
                <a:ea typeface="Times New Roman" panose="02020603050405020304" pitchFamily="18" charset="0"/>
              </a:rPr>
              <a:t>: </a:t>
            </a:r>
            <a:r>
              <a:rPr lang="en" sz="1600" b="1" dirty="0">
                <a:effectLst/>
                <a:latin typeface="Times New Roman" panose="02020603050405020304" pitchFamily="18" charset="0"/>
                <a:ea typeface="Times New Roman" panose="02020603050405020304" pitchFamily="18" charset="0"/>
              </a:rPr>
              <a:t>Ricardo Gallo </a:t>
            </a:r>
            <a:r>
              <a:rPr lang="en" sz="1600" dirty="0">
                <a:effectLst/>
                <a:latin typeface="Times New Roman" panose="02020603050405020304" pitchFamily="18" charset="0"/>
                <a:ea typeface="Times New Roman" panose="02020603050405020304" pitchFamily="18" charset="0"/>
              </a:rPr>
              <a:t>(Believe Green LLC, Chicago, USA)</a:t>
            </a:r>
          </a:p>
        </p:txBody>
      </p:sp>
      <p:sp>
        <p:nvSpPr>
          <p:cNvPr id="3" name="Footer Placeholder 4">
            <a:extLst>
              <a:ext uri="{FF2B5EF4-FFF2-40B4-BE49-F238E27FC236}">
                <a16:creationId xmlns:a16="http://schemas.microsoft.com/office/drawing/2014/main" id="{400A8B21-DE29-6BFD-18D2-91B910F3B001}"/>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2" name="TextBox 1">
            <a:extLst>
              <a:ext uri="{FF2B5EF4-FFF2-40B4-BE49-F238E27FC236}">
                <a16:creationId xmlns:a16="http://schemas.microsoft.com/office/drawing/2014/main" id="{2BA92402-D177-1333-D0B8-1D999DFEF473}"/>
              </a:ext>
            </a:extLst>
          </p:cNvPr>
          <p:cNvSpPr txBox="1"/>
          <p:nvPr/>
        </p:nvSpPr>
        <p:spPr>
          <a:xfrm>
            <a:off x="2642616" y="859589"/>
            <a:ext cx="6096000" cy="400110"/>
          </a:xfrm>
          <a:prstGeom prst="rect">
            <a:avLst/>
          </a:prstGeom>
          <a:noFill/>
        </p:spPr>
        <p:txBody>
          <a:bodyPr wrap="square">
            <a:spAutoFit/>
          </a:bodyPr>
          <a:lstStyle/>
          <a:p>
            <a:pPr marR="0" lvl="0" algn="ctr">
              <a:spcBef>
                <a:spcPts val="600"/>
              </a:spcBef>
              <a:spcAft>
                <a:spcPts val="0"/>
              </a:spcAft>
              <a:buSzPts val="1000"/>
            </a:pPr>
            <a:r>
              <a:rPr lang="en" sz="2000" b="1" u="sng" dirty="0">
                <a:effectLst/>
                <a:latin typeface="Times New Roman" panose="02020603050405020304" pitchFamily="18" charset="0"/>
                <a:ea typeface="Times New Roman" panose="02020603050405020304" pitchFamily="18" charset="0"/>
                <a:cs typeface="Times New Roman" panose="02020603050405020304" pitchFamily="18" charset="0"/>
              </a:rPr>
              <a:t>NFR-01</a:t>
            </a:r>
            <a:endParaRPr lang="en-US" sz="2000" b="1" i="1" u="sng"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8138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A956DC1-1472-6C25-E8F3-B95272AD9AA8}"/>
              </a:ext>
            </a:extLst>
          </p:cNvPr>
          <p:cNvSpPr>
            <a:spLocks noGrp="1"/>
          </p:cNvSpPr>
          <p:nvPr>
            <p:ph type="sldNum" sz="quarter" idx="12"/>
          </p:nvPr>
        </p:nvSpPr>
        <p:spPr/>
        <p:txBody>
          <a:bodyPr/>
          <a:lstStyle/>
          <a:p>
            <a:fld id="{55FCEEC9-82A2-4BB3-AB98-D18095280961}" type="slidenum">
              <a:rPr lang="en-US" smtClean="0"/>
              <a:t>10</a:t>
            </a:fld>
            <a:endParaRPr lang="en-US"/>
          </a:p>
        </p:txBody>
      </p:sp>
      <p:sp>
        <p:nvSpPr>
          <p:cNvPr id="15" name="TextBox 14">
            <a:extLst>
              <a:ext uri="{FF2B5EF4-FFF2-40B4-BE49-F238E27FC236}">
                <a16:creationId xmlns:a16="http://schemas.microsoft.com/office/drawing/2014/main" id="{D484C35E-5C73-6307-3658-3346DF804953}"/>
              </a:ext>
            </a:extLst>
          </p:cNvPr>
          <p:cNvSpPr txBox="1"/>
          <p:nvPr/>
        </p:nvSpPr>
        <p:spPr>
          <a:xfrm>
            <a:off x="3363942" y="460513"/>
            <a:ext cx="4986808" cy="746358"/>
          </a:xfrm>
          <a:prstGeom prst="rect">
            <a:avLst/>
          </a:prstGeom>
          <a:noFill/>
        </p:spPr>
        <p:txBody>
          <a:bodyPr wrap="square">
            <a:spAutoFit/>
          </a:bodyPr>
          <a:lstStyle/>
          <a:p>
            <a:pPr algn="ct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3.b</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ea typeface="+mj-ea"/>
                <a:cs typeface="+mj-cs"/>
              </a:rPr>
              <a:t>ADVANTAGES OF THE FUSION</a:t>
            </a:r>
          </a:p>
          <a:p>
            <a:pPr marL="400050" algn="ctr">
              <a:spcBef>
                <a:spcPts val="300"/>
              </a:spcBef>
            </a:pPr>
            <a:r>
              <a:rPr kumimoji="0" lang="en" sz="2000" b="1" i="0" u="sng"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Radioactivity </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grpSp>
        <p:nvGrpSpPr>
          <p:cNvPr id="23" name="Group 22">
            <a:extLst>
              <a:ext uri="{FF2B5EF4-FFF2-40B4-BE49-F238E27FC236}">
                <a16:creationId xmlns:a16="http://schemas.microsoft.com/office/drawing/2014/main" id="{19084A65-B890-5DB7-1DF4-20CAB51F60D0}"/>
              </a:ext>
            </a:extLst>
          </p:cNvPr>
          <p:cNvGrpSpPr/>
          <p:nvPr/>
        </p:nvGrpSpPr>
        <p:grpSpPr>
          <a:xfrm>
            <a:off x="635492" y="1767536"/>
            <a:ext cx="6929513" cy="4367771"/>
            <a:chOff x="635492" y="1767536"/>
            <a:chExt cx="6929513" cy="4367771"/>
          </a:xfrm>
        </p:grpSpPr>
        <p:pic>
          <p:nvPicPr>
            <p:cNvPr id="8" name="Picture 7">
              <a:extLst>
                <a:ext uri="{FF2B5EF4-FFF2-40B4-BE49-F238E27FC236}">
                  <a16:creationId xmlns:a16="http://schemas.microsoft.com/office/drawing/2014/main" id="{FF67E234-1E99-49BA-6C71-4EA3C8FFDEBD}"/>
                </a:ext>
              </a:extLst>
            </p:cNvPr>
            <p:cNvPicPr>
              <a:picLocks noChangeAspect="1"/>
            </p:cNvPicPr>
            <p:nvPr/>
          </p:nvPicPr>
          <p:blipFill rotWithShape="1">
            <a:blip r:embed="rId2"/>
            <a:srcRect r="54001" b="21455"/>
            <a:stretch/>
          </p:blipFill>
          <p:spPr>
            <a:xfrm>
              <a:off x="965288" y="1767536"/>
              <a:ext cx="6599717" cy="4367771"/>
            </a:xfrm>
            <a:prstGeom prst="rect">
              <a:avLst/>
            </a:prstGeom>
          </p:spPr>
        </p:pic>
        <p:sp>
          <p:nvSpPr>
            <p:cNvPr id="14" name="TextBox 13">
              <a:extLst>
                <a:ext uri="{FF2B5EF4-FFF2-40B4-BE49-F238E27FC236}">
                  <a16:creationId xmlns:a16="http://schemas.microsoft.com/office/drawing/2014/main" id="{7F8C0273-7E0A-C983-A6C5-C846028E8C8D}"/>
                </a:ext>
              </a:extLst>
            </p:cNvPr>
            <p:cNvSpPr txBox="1"/>
            <p:nvPr/>
          </p:nvSpPr>
          <p:spPr>
            <a:xfrm rot="16200000">
              <a:off x="-326660" y="3654936"/>
              <a:ext cx="2299855" cy="375552"/>
            </a:xfrm>
            <a:prstGeom prst="rect">
              <a:avLst/>
            </a:prstGeom>
            <a:noFill/>
          </p:spPr>
          <p:txBody>
            <a:bodyPr wrap="square">
              <a:spAutoFit/>
            </a:bodyPr>
            <a:lstStyle/>
            <a:p>
              <a:pPr marL="0" marR="0">
                <a:lnSpc>
                  <a:spcPct val="107000"/>
                </a:lnSpc>
                <a:spcBef>
                  <a:spcPts val="0"/>
                </a:spcBef>
                <a:spcAft>
                  <a:spcPts val="800"/>
                </a:spcAft>
              </a:pPr>
              <a:r>
                <a:rPr lang="en" sz="1800" b="1" dirty="0">
                  <a:effectLst/>
                  <a:latin typeface="Calibri" panose="020F0502020204030204" pitchFamily="34" charset="0"/>
                  <a:ea typeface="Calibri" panose="020F0502020204030204" pitchFamily="34" charset="0"/>
                  <a:cs typeface="Arial" panose="020B0604020202020204" pitchFamily="34" charset="0"/>
                </a:rPr>
                <a:t>Level of radioactivity</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Box 16">
              <a:extLst>
                <a:ext uri="{FF2B5EF4-FFF2-40B4-BE49-F238E27FC236}">
                  <a16:creationId xmlns:a16="http://schemas.microsoft.com/office/drawing/2014/main" id="{FE1BAAA5-BDE7-D663-2D95-A3F33F5765A6}"/>
                </a:ext>
              </a:extLst>
            </p:cNvPr>
            <p:cNvSpPr txBox="1"/>
            <p:nvPr/>
          </p:nvSpPr>
          <p:spPr>
            <a:xfrm>
              <a:off x="5266449" y="2116353"/>
              <a:ext cx="2076459" cy="446597"/>
            </a:xfrm>
            <a:prstGeom prst="rect">
              <a:avLst/>
            </a:prstGeom>
            <a:solidFill>
              <a:schemeClr val="bg1">
                <a:lumMod val="75000"/>
              </a:schemeClr>
            </a:solidFill>
          </p:spPr>
          <p:txBody>
            <a:bodyPr wrap="square">
              <a:spAutoFit/>
            </a:bodyPr>
            <a:lstStyle/>
            <a:p>
              <a:pPr marL="0" marR="0" algn="ctr">
                <a:lnSpc>
                  <a:spcPct val="107000"/>
                </a:lnSpc>
                <a:spcBef>
                  <a:spcPts val="0"/>
                </a:spcBef>
                <a:spcAft>
                  <a:spcPts val="0"/>
                </a:spcAft>
              </a:pPr>
              <a:r>
                <a:rPr lang="en" sz="1100" b="1" i="1" kern="1200" dirty="0">
                  <a:solidFill>
                    <a:srgbClr val="C00000"/>
                  </a:solidFill>
                  <a:effectLst/>
                  <a:latin typeface="Calibri" panose="020F0502020204030204" pitchFamily="34" charset="0"/>
                  <a:ea typeface="Calibri" panose="020F0502020204030204" pitchFamily="34" charset="0"/>
                  <a:cs typeface="Arial" panose="020B0604020202020204" pitchFamily="34" charset="0"/>
                </a:rPr>
                <a:t>FISSION</a:t>
              </a:r>
              <a:endParaRPr lang="en-US" sz="1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 sz="1100" kern="1200" dirty="0">
                  <a:solidFill>
                    <a:srgbClr val="C00000"/>
                  </a:solidFill>
                  <a:effectLst/>
                  <a:latin typeface="Calibri" panose="020F0502020204030204" pitchFamily="34" charset="0"/>
                  <a:ea typeface="Calibri" panose="020F0502020204030204" pitchFamily="34" charset="0"/>
                  <a:cs typeface="Arial" panose="020B0604020202020204" pitchFamily="34" charset="0"/>
                </a:rPr>
                <a:t>Light Water Reactor</a:t>
              </a:r>
              <a:endParaRPr lang="en-US" sz="1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9" name="TextBox 16">
              <a:extLst>
                <a:ext uri="{FF2B5EF4-FFF2-40B4-BE49-F238E27FC236}">
                  <a16:creationId xmlns:a16="http://schemas.microsoft.com/office/drawing/2014/main" id="{75A42B7D-8D1E-704D-3AC6-CB5E651B535F}"/>
                </a:ext>
              </a:extLst>
            </p:cNvPr>
            <p:cNvSpPr txBox="1"/>
            <p:nvPr/>
          </p:nvSpPr>
          <p:spPr>
            <a:xfrm>
              <a:off x="5266449" y="2109272"/>
              <a:ext cx="2076459" cy="446597"/>
            </a:xfrm>
            <a:prstGeom prst="rect">
              <a:avLst/>
            </a:prstGeom>
            <a:solidFill>
              <a:schemeClr val="bg1">
                <a:lumMod val="75000"/>
              </a:schemeClr>
            </a:solidFill>
          </p:spPr>
          <p:txBody>
            <a:bodyPr wrap="square">
              <a:spAutoFit/>
            </a:bodyPr>
            <a:lstStyle/>
            <a:p>
              <a:pPr marL="0" marR="0" algn="ctr">
                <a:lnSpc>
                  <a:spcPct val="107000"/>
                </a:lnSpc>
                <a:spcBef>
                  <a:spcPts val="0"/>
                </a:spcBef>
                <a:spcAft>
                  <a:spcPts val="0"/>
                </a:spcAft>
              </a:pPr>
              <a:r>
                <a:rPr lang="en" sz="1100" b="1" i="1" kern="1200" dirty="0">
                  <a:solidFill>
                    <a:srgbClr val="C00000"/>
                  </a:solidFill>
                  <a:effectLst/>
                  <a:latin typeface="Calibri" panose="020F0502020204030204" pitchFamily="34" charset="0"/>
                  <a:ea typeface="Calibri" panose="020F0502020204030204" pitchFamily="34" charset="0"/>
                  <a:cs typeface="Arial" panose="020B0604020202020204" pitchFamily="34" charset="0"/>
                </a:rPr>
                <a:t>FISSION</a:t>
              </a:r>
              <a:endParaRPr lang="en-US" sz="1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 sz="1100" kern="1200" dirty="0">
                  <a:solidFill>
                    <a:srgbClr val="C00000"/>
                  </a:solidFill>
                  <a:effectLst/>
                  <a:latin typeface="Calibri" panose="020F0502020204030204" pitchFamily="34" charset="0"/>
                  <a:ea typeface="Calibri" panose="020F0502020204030204" pitchFamily="34" charset="0"/>
                  <a:cs typeface="Arial" panose="020B0604020202020204" pitchFamily="34" charset="0"/>
                </a:rPr>
                <a:t>Light Water Reactor</a:t>
              </a:r>
              <a:endParaRPr lang="en-US" sz="1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0" name="TextBox 16">
              <a:extLst>
                <a:ext uri="{FF2B5EF4-FFF2-40B4-BE49-F238E27FC236}">
                  <a16:creationId xmlns:a16="http://schemas.microsoft.com/office/drawing/2014/main" id="{FE1BAAA5-BDE7-D663-2D95-A3F33F5765A6}"/>
                </a:ext>
              </a:extLst>
            </p:cNvPr>
            <p:cNvSpPr txBox="1"/>
            <p:nvPr/>
          </p:nvSpPr>
          <p:spPr>
            <a:xfrm>
              <a:off x="2512521" y="3177408"/>
              <a:ext cx="1366520" cy="446597"/>
            </a:xfrm>
            <a:prstGeom prst="rect">
              <a:avLst/>
            </a:prstGeom>
            <a:solidFill>
              <a:schemeClr val="bg1">
                <a:lumMod val="75000"/>
              </a:schemeClr>
            </a:solidFill>
          </p:spPr>
          <p:txBody>
            <a:bodyPr wrap="square">
              <a:spAutoFit/>
            </a:bodyPr>
            <a:lstStyle/>
            <a:p>
              <a:pPr marL="0" marR="0" algn="ctr">
                <a:lnSpc>
                  <a:spcPct val="107000"/>
                </a:lnSpc>
                <a:spcBef>
                  <a:spcPts val="0"/>
                </a:spcBef>
                <a:spcAft>
                  <a:spcPts val="0"/>
                </a:spcAft>
              </a:pPr>
              <a:r>
                <a:rPr lang="en" sz="1100" b="1" i="1" kern="12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FUSION</a:t>
              </a:r>
              <a:endParaRPr lang="en-US" sz="110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 sz="1100" kern="12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Vanadium Alloy</a:t>
              </a:r>
              <a:endParaRPr lang="en-US" sz="110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1" name="TextBox 16">
              <a:extLst>
                <a:ext uri="{FF2B5EF4-FFF2-40B4-BE49-F238E27FC236}">
                  <a16:creationId xmlns:a16="http://schemas.microsoft.com/office/drawing/2014/main" id="{A329B452-B32E-E01D-3CE0-B87F12635C26}"/>
                </a:ext>
              </a:extLst>
            </p:cNvPr>
            <p:cNvSpPr txBox="1"/>
            <p:nvPr/>
          </p:nvSpPr>
          <p:spPr>
            <a:xfrm>
              <a:off x="5412740" y="3429000"/>
              <a:ext cx="1366520" cy="446597"/>
            </a:xfrm>
            <a:prstGeom prst="rect">
              <a:avLst/>
            </a:prstGeom>
            <a:solidFill>
              <a:schemeClr val="bg1">
                <a:lumMod val="75000"/>
              </a:schemeClr>
            </a:solidFill>
          </p:spPr>
          <p:txBody>
            <a:bodyPr wrap="square">
              <a:spAutoFit/>
            </a:bodyPr>
            <a:lstStyle/>
            <a:p>
              <a:pPr marL="0" marR="0" algn="ctr">
                <a:lnSpc>
                  <a:spcPct val="107000"/>
                </a:lnSpc>
                <a:spcBef>
                  <a:spcPts val="0"/>
                </a:spcBef>
                <a:spcAft>
                  <a:spcPts val="0"/>
                </a:spcAft>
              </a:pPr>
              <a:r>
                <a:rPr lang="en" sz="1100" b="1" i="1" kern="1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FUSION</a:t>
              </a:r>
              <a:endParaRPr lang="en-US" sz="11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 sz="1100" kern="1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Ferritic Steel</a:t>
              </a:r>
              <a:endParaRPr lang="en-US" sz="11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2" name="TextBox 16">
              <a:extLst>
                <a:ext uri="{FF2B5EF4-FFF2-40B4-BE49-F238E27FC236}">
                  <a16:creationId xmlns:a16="http://schemas.microsoft.com/office/drawing/2014/main" id="{F430F6B4-8548-9D3A-D5E3-7E0E0BA6AD1C}"/>
                </a:ext>
              </a:extLst>
            </p:cNvPr>
            <p:cNvSpPr txBox="1"/>
            <p:nvPr/>
          </p:nvSpPr>
          <p:spPr>
            <a:xfrm>
              <a:off x="3103649" y="4343399"/>
              <a:ext cx="1366520" cy="627736"/>
            </a:xfrm>
            <a:prstGeom prst="rect">
              <a:avLst/>
            </a:prstGeom>
            <a:solidFill>
              <a:schemeClr val="bg1">
                <a:lumMod val="75000"/>
              </a:schemeClr>
            </a:solidFill>
          </p:spPr>
          <p:txBody>
            <a:bodyPr wrap="square">
              <a:spAutoFit/>
            </a:bodyPr>
            <a:lstStyle/>
            <a:p>
              <a:pPr marL="0" marR="0" algn="ctr">
                <a:lnSpc>
                  <a:spcPct val="107000"/>
                </a:lnSpc>
                <a:spcBef>
                  <a:spcPts val="0"/>
                </a:spcBef>
                <a:spcAft>
                  <a:spcPts val="0"/>
                </a:spcAft>
              </a:pPr>
              <a:r>
                <a:rPr lang="en" sz="1100" b="1" i="1" kern="12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FUSION</a:t>
              </a:r>
              <a:endParaRPr lang="en-US" sz="110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 sz="1100" kern="1200" dirty="0" err="1">
                  <a:solidFill>
                    <a:srgbClr val="00B050"/>
                  </a:solidFill>
                  <a:effectLst/>
                  <a:latin typeface="Calibri" panose="020F0502020204030204" pitchFamily="34" charset="0"/>
                  <a:ea typeface="Calibri" panose="020F0502020204030204" pitchFamily="34" charset="0"/>
                  <a:cs typeface="Arial" panose="020B0604020202020204" pitchFamily="34" charset="0"/>
                </a:rPr>
                <a:t>Silicon </a:t>
              </a:r>
              <a:r>
                <a:rPr lang="en" sz="1100" kern="12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Carbide Composites</a:t>
              </a:r>
              <a:endParaRPr lang="en-US" sz="110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F116FC60-C4B2-854C-426C-E4712E0430C0}"/>
                  </a:ext>
                </a:extLst>
              </p14:cNvPr>
              <p14:cNvContentPartPr/>
              <p14:nvPr/>
            </p14:nvContentPartPr>
            <p14:xfrm>
              <a:off x="6152494" y="3657475"/>
              <a:ext cx="360" cy="360"/>
            </p14:xfrm>
          </p:contentPart>
        </mc:Choice>
        <mc:Fallback xmlns="">
          <p:pic>
            <p:nvPicPr>
              <p:cNvPr id="2" name="Ink 1">
                <a:extLst>
                  <a:ext uri="{FF2B5EF4-FFF2-40B4-BE49-F238E27FC236}">
                    <a16:creationId xmlns:a16="http://schemas.microsoft.com/office/drawing/2014/main" id="{F116FC60-C4B2-854C-426C-E4712E0430C0}"/>
                  </a:ext>
                </a:extLst>
              </p:cNvPr>
              <p:cNvPicPr/>
              <p:nvPr/>
            </p:nvPicPr>
            <p:blipFill>
              <a:blip r:embed="rId4"/>
              <a:stretch>
                <a:fillRect/>
              </a:stretch>
            </p:blipFill>
            <p:spPr>
              <a:xfrm>
                <a:off x="6143494" y="3648835"/>
                <a:ext cx="18000" cy="18000"/>
              </a:xfrm>
              <a:prstGeom prst="rect">
                <a:avLst/>
              </a:prstGeom>
            </p:spPr>
          </p:pic>
        </mc:Fallback>
      </mc:AlternateContent>
      <p:grpSp>
        <p:nvGrpSpPr>
          <p:cNvPr id="9" name="Group 8">
            <a:extLst>
              <a:ext uri="{FF2B5EF4-FFF2-40B4-BE49-F238E27FC236}">
                <a16:creationId xmlns:a16="http://schemas.microsoft.com/office/drawing/2014/main" id="{6A012652-B55C-17E8-3463-60AB7BC364BE}"/>
              </a:ext>
            </a:extLst>
          </p:cNvPr>
          <p:cNvGrpSpPr/>
          <p:nvPr/>
        </p:nvGrpSpPr>
        <p:grpSpPr>
          <a:xfrm>
            <a:off x="6162214" y="3627595"/>
            <a:ext cx="360" cy="360"/>
            <a:chOff x="6162214" y="3627595"/>
            <a:chExt cx="360" cy="360"/>
          </a:xfrm>
        </p:grpSpPr>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67C752D8-21FE-37A7-661A-D102A9133B63}"/>
                    </a:ext>
                  </a:extLst>
                </p14:cNvPr>
                <p14:cNvContentPartPr/>
                <p14:nvPr/>
              </p14:nvContentPartPr>
              <p14:xfrm>
                <a:off x="6162214" y="3627595"/>
                <a:ext cx="360" cy="360"/>
              </p14:xfrm>
            </p:contentPart>
          </mc:Choice>
          <mc:Fallback xmlns="">
            <p:pic>
              <p:nvPicPr>
                <p:cNvPr id="3" name="Ink 2">
                  <a:extLst>
                    <a:ext uri="{FF2B5EF4-FFF2-40B4-BE49-F238E27FC236}">
                      <a16:creationId xmlns:a16="http://schemas.microsoft.com/office/drawing/2014/main" id="{67C752D8-21FE-37A7-661A-D102A9133B63}"/>
                    </a:ext>
                  </a:extLst>
                </p:cNvPr>
                <p:cNvPicPr/>
                <p:nvPr/>
              </p:nvPicPr>
              <p:blipFill>
                <a:blip r:embed="rId4"/>
                <a:stretch>
                  <a:fillRect/>
                </a:stretch>
              </p:blipFill>
              <p:spPr>
                <a:xfrm>
                  <a:off x="6153574" y="361859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750332E4-5663-7C30-DAB3-9031458C2A31}"/>
                    </a:ext>
                  </a:extLst>
                </p14:cNvPr>
                <p14:cNvContentPartPr/>
                <p14:nvPr/>
              </p14:nvContentPartPr>
              <p14:xfrm>
                <a:off x="6162214" y="3627595"/>
                <a:ext cx="360" cy="360"/>
              </p14:xfrm>
            </p:contentPart>
          </mc:Choice>
          <mc:Fallback xmlns="">
            <p:pic>
              <p:nvPicPr>
                <p:cNvPr id="7" name="Ink 6">
                  <a:extLst>
                    <a:ext uri="{FF2B5EF4-FFF2-40B4-BE49-F238E27FC236}">
                      <a16:creationId xmlns:a16="http://schemas.microsoft.com/office/drawing/2014/main" id="{750332E4-5663-7C30-DAB3-9031458C2A31}"/>
                    </a:ext>
                  </a:extLst>
                </p:cNvPr>
                <p:cNvPicPr/>
                <p:nvPr/>
              </p:nvPicPr>
              <p:blipFill>
                <a:blip r:embed="rId4"/>
                <a:stretch>
                  <a:fillRect/>
                </a:stretch>
              </p:blipFill>
              <p:spPr>
                <a:xfrm>
                  <a:off x="6153574" y="3618595"/>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923999A1-9B6F-D0C6-F111-BD766D275CA8}"/>
                  </a:ext>
                </a:extLst>
              </p14:cNvPr>
              <p14:cNvContentPartPr/>
              <p14:nvPr/>
            </p14:nvContentPartPr>
            <p14:xfrm>
              <a:off x="6689254" y="2255995"/>
              <a:ext cx="360" cy="360"/>
            </p14:xfrm>
          </p:contentPart>
        </mc:Choice>
        <mc:Fallback xmlns="">
          <p:pic>
            <p:nvPicPr>
              <p:cNvPr id="10" name="Ink 9">
                <a:extLst>
                  <a:ext uri="{FF2B5EF4-FFF2-40B4-BE49-F238E27FC236}">
                    <a16:creationId xmlns:a16="http://schemas.microsoft.com/office/drawing/2014/main" id="{923999A1-9B6F-D0C6-F111-BD766D275CA8}"/>
                  </a:ext>
                </a:extLst>
              </p:cNvPr>
              <p:cNvPicPr/>
              <p:nvPr/>
            </p:nvPicPr>
            <p:blipFill>
              <a:blip r:embed="rId4"/>
              <a:stretch>
                <a:fillRect/>
              </a:stretch>
            </p:blipFill>
            <p:spPr>
              <a:xfrm>
                <a:off x="6680254" y="224699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F6B5E528-C8E3-485D-4B23-7408C42D9C2A}"/>
                  </a:ext>
                </a:extLst>
              </p14:cNvPr>
              <p14:cNvContentPartPr/>
              <p14:nvPr/>
            </p14:nvContentPartPr>
            <p14:xfrm>
              <a:off x="6818134" y="2375155"/>
              <a:ext cx="360" cy="360"/>
            </p14:xfrm>
          </p:contentPart>
        </mc:Choice>
        <mc:Fallback xmlns="">
          <p:pic>
            <p:nvPicPr>
              <p:cNvPr id="13" name="Ink 12">
                <a:extLst>
                  <a:ext uri="{FF2B5EF4-FFF2-40B4-BE49-F238E27FC236}">
                    <a16:creationId xmlns:a16="http://schemas.microsoft.com/office/drawing/2014/main" id="{F6B5E528-C8E3-485D-4B23-7408C42D9C2A}"/>
                  </a:ext>
                </a:extLst>
              </p:cNvPr>
              <p:cNvPicPr/>
              <p:nvPr/>
            </p:nvPicPr>
            <p:blipFill>
              <a:blip r:embed="rId4"/>
              <a:stretch>
                <a:fillRect/>
              </a:stretch>
            </p:blipFill>
            <p:spPr>
              <a:xfrm>
                <a:off x="6809494" y="236651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id="{8A60CBA3-8558-2ADE-29BB-23C46CAD4EF9}"/>
                  </a:ext>
                </a:extLst>
              </p14:cNvPr>
              <p14:cNvContentPartPr/>
              <p14:nvPr/>
            </p14:nvContentPartPr>
            <p14:xfrm>
              <a:off x="6072574" y="2216395"/>
              <a:ext cx="360" cy="360"/>
            </p14:xfrm>
          </p:contentPart>
        </mc:Choice>
        <mc:Fallback xmlns="">
          <p:pic>
            <p:nvPicPr>
              <p:cNvPr id="16" name="Ink 15">
                <a:extLst>
                  <a:ext uri="{FF2B5EF4-FFF2-40B4-BE49-F238E27FC236}">
                    <a16:creationId xmlns:a16="http://schemas.microsoft.com/office/drawing/2014/main" id="{8A60CBA3-8558-2ADE-29BB-23C46CAD4EF9}"/>
                  </a:ext>
                </a:extLst>
              </p:cNvPr>
              <p:cNvPicPr/>
              <p:nvPr/>
            </p:nvPicPr>
            <p:blipFill>
              <a:blip r:embed="rId4"/>
              <a:stretch>
                <a:fillRect/>
              </a:stretch>
            </p:blipFill>
            <p:spPr>
              <a:xfrm>
                <a:off x="6063574" y="220775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7" name="Ink 16">
                <a:extLst>
                  <a:ext uri="{FF2B5EF4-FFF2-40B4-BE49-F238E27FC236}">
                    <a16:creationId xmlns:a16="http://schemas.microsoft.com/office/drawing/2014/main" id="{F7381988-6170-248C-733E-74F7DC23401C}"/>
                  </a:ext>
                </a:extLst>
              </p14:cNvPr>
              <p14:cNvContentPartPr/>
              <p14:nvPr/>
            </p14:nvContentPartPr>
            <p14:xfrm>
              <a:off x="3279694" y="4512115"/>
              <a:ext cx="360" cy="360"/>
            </p14:xfrm>
          </p:contentPart>
        </mc:Choice>
        <mc:Fallback xmlns="">
          <p:pic>
            <p:nvPicPr>
              <p:cNvPr id="17" name="Ink 16">
                <a:extLst>
                  <a:ext uri="{FF2B5EF4-FFF2-40B4-BE49-F238E27FC236}">
                    <a16:creationId xmlns:a16="http://schemas.microsoft.com/office/drawing/2014/main" id="{F7381988-6170-248C-733E-74F7DC23401C}"/>
                  </a:ext>
                </a:extLst>
              </p:cNvPr>
              <p:cNvPicPr/>
              <p:nvPr/>
            </p:nvPicPr>
            <p:blipFill>
              <a:blip r:embed="rId4"/>
              <a:stretch>
                <a:fillRect/>
              </a:stretch>
            </p:blipFill>
            <p:spPr>
              <a:xfrm>
                <a:off x="3270694" y="4503475"/>
                <a:ext cx="18000" cy="18000"/>
              </a:xfrm>
              <a:prstGeom prst="rect">
                <a:avLst/>
              </a:prstGeom>
            </p:spPr>
          </p:pic>
        </mc:Fallback>
      </mc:AlternateContent>
      <p:pic>
        <p:nvPicPr>
          <p:cNvPr id="26" name="Picture 25">
            <a:extLst>
              <a:ext uri="{FF2B5EF4-FFF2-40B4-BE49-F238E27FC236}">
                <a16:creationId xmlns:a16="http://schemas.microsoft.com/office/drawing/2014/main" id="{22D28EF6-C268-4F1E-9DC1-D2EA3252D339}"/>
              </a:ext>
            </a:extLst>
          </p:cNvPr>
          <p:cNvPicPr>
            <a:picLocks noChangeAspect="1"/>
          </p:cNvPicPr>
          <p:nvPr/>
        </p:nvPicPr>
        <p:blipFill rotWithShape="1">
          <a:blip r:embed="rId11">
            <a:extLst>
              <a:ext uri="{28A0092B-C50C-407E-A947-70E740481C1C}">
                <a14:useLocalDpi xmlns:a14="http://schemas.microsoft.com/office/drawing/2010/main" val="0"/>
              </a:ext>
            </a:extLst>
          </a:blip>
          <a:srcRect t="1" r="49254" b="1852"/>
          <a:stretch/>
        </p:blipFill>
        <p:spPr bwMode="auto">
          <a:xfrm>
            <a:off x="8467225" y="1247943"/>
            <a:ext cx="3029949" cy="5189537"/>
          </a:xfrm>
          <a:prstGeom prst="rect">
            <a:avLst/>
          </a:prstGeom>
          <a:noFill/>
          <a:ln>
            <a:noFill/>
          </a:ln>
          <a:extLst>
            <a:ext uri="{53640926-AAD7-44D8-BBD7-CCE9431645EC}">
              <a14:shadowObscured xmlns:a14="http://schemas.microsoft.com/office/drawing/2010/main"/>
            </a:ext>
          </a:extLst>
        </p:spPr>
      </p:pic>
      <p:sp>
        <p:nvSpPr>
          <p:cNvPr id="11" name="Footer Placeholder 4">
            <a:extLst>
              <a:ext uri="{FF2B5EF4-FFF2-40B4-BE49-F238E27FC236}">
                <a16:creationId xmlns:a16="http://schemas.microsoft.com/office/drawing/2014/main" id="{8A79A72B-D2D4-8580-B9F5-8D84D9E6AC61}"/>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Nuclear - The ITER Project”</a:t>
            </a:r>
          </a:p>
        </p:txBody>
      </p:sp>
      <p:sp>
        <p:nvSpPr>
          <p:cNvPr id="5" name="Date Placeholder 4">
            <a:extLst>
              <a:ext uri="{FF2B5EF4-FFF2-40B4-BE49-F238E27FC236}">
                <a16:creationId xmlns:a16="http://schemas.microsoft.com/office/drawing/2014/main" id="{6FD7A6FB-5275-4726-F6DE-C970D03BD0B0}"/>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547044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A6B77DF-FC72-39ED-0B33-6DD922CE70A1}"/>
              </a:ext>
            </a:extLst>
          </p:cNvPr>
          <p:cNvSpPr>
            <a:spLocks noGrp="1"/>
          </p:cNvSpPr>
          <p:nvPr>
            <p:ph type="sldNum" sz="quarter" idx="12"/>
          </p:nvPr>
        </p:nvSpPr>
        <p:spPr/>
        <p:txBody>
          <a:bodyPr/>
          <a:lstStyle/>
          <a:p>
            <a:fld id="{55FCEEC9-82A2-4BB3-AB98-D18095280961}" type="slidenum">
              <a:rPr lang="en-US" smtClean="0"/>
              <a:t>11</a:t>
            </a:fld>
            <a:endParaRPr lang="en-US"/>
          </a:p>
        </p:txBody>
      </p:sp>
      <p:pic>
        <p:nvPicPr>
          <p:cNvPr id="8" name="Picture 7">
            <a:extLst>
              <a:ext uri="{FF2B5EF4-FFF2-40B4-BE49-F238E27FC236}">
                <a16:creationId xmlns:a16="http://schemas.microsoft.com/office/drawing/2014/main" id="{E82D3FC1-87ED-3484-8D77-66EC42475254}"/>
              </a:ext>
            </a:extLst>
          </p:cNvPr>
          <p:cNvPicPr>
            <a:picLocks noChangeAspect="1"/>
          </p:cNvPicPr>
          <p:nvPr/>
        </p:nvPicPr>
        <p:blipFill>
          <a:blip r:embed="rId2"/>
          <a:stretch>
            <a:fillRect/>
          </a:stretch>
        </p:blipFill>
        <p:spPr>
          <a:xfrm>
            <a:off x="6912674" y="1597891"/>
            <a:ext cx="4310133" cy="4643884"/>
          </a:xfrm>
          <a:prstGeom prst="rect">
            <a:avLst/>
          </a:prstGeom>
        </p:spPr>
      </p:pic>
      <p:sp>
        <p:nvSpPr>
          <p:cNvPr id="12" name="TextBox 11">
            <a:extLst>
              <a:ext uri="{FF2B5EF4-FFF2-40B4-BE49-F238E27FC236}">
                <a16:creationId xmlns:a16="http://schemas.microsoft.com/office/drawing/2014/main" id="{1C6AF366-96D4-15C2-930E-228186FB08FB}"/>
              </a:ext>
            </a:extLst>
          </p:cNvPr>
          <p:cNvSpPr txBox="1"/>
          <p:nvPr/>
        </p:nvSpPr>
        <p:spPr>
          <a:xfrm>
            <a:off x="532572" y="2714093"/>
            <a:ext cx="6097656" cy="1568635"/>
          </a:xfrm>
          <a:prstGeom prst="rect">
            <a:avLst/>
          </a:prstGeom>
          <a:noFill/>
        </p:spPr>
        <p:txBody>
          <a:bodyPr wrap="square">
            <a:spAutoFit/>
          </a:bodyPr>
          <a:lstStyle/>
          <a:p>
            <a:pPr marL="0" marR="0" algn="ctr">
              <a:lnSpc>
                <a:spcPct val="107000"/>
              </a:lnSpc>
              <a:spcBef>
                <a:spcPts val="0"/>
              </a:spcBef>
              <a:spcAft>
                <a:spcPts val="800"/>
              </a:spcAft>
            </a:pPr>
            <a:r>
              <a:rPr lang="en" sz="2400" b="1" i="1" u="sng" dirty="0" err="1">
                <a:effectLst/>
                <a:latin typeface="Calibri" panose="020F0502020204030204" pitchFamily="34" charset="0"/>
                <a:ea typeface="Calibri" panose="020F0502020204030204" pitchFamily="34" charset="0"/>
                <a:cs typeface="Arial" panose="020B0604020202020204" pitchFamily="34" charset="0"/>
              </a:rPr>
              <a:t>Section</a:t>
            </a:r>
            <a:r>
              <a:rPr lang="en" sz="2400" b="1" i="1" u="sng" dirty="0">
                <a:effectLst/>
                <a:latin typeface="Calibri" panose="020F0502020204030204" pitchFamily="34" charset="0"/>
                <a:ea typeface="Calibri" panose="020F0502020204030204" pitchFamily="34" charset="0"/>
                <a:cs typeface="Arial" panose="020B0604020202020204" pitchFamily="34" charset="0"/>
              </a:rPr>
              <a:t> </a:t>
            </a:r>
            <a:r>
              <a:rPr lang="en" sz="2400" b="1" i="1" u="sng" dirty="0" err="1">
                <a:effectLst/>
                <a:latin typeface="Calibri" panose="020F0502020204030204" pitchFamily="34" charset="0"/>
                <a:ea typeface="Calibri" panose="020F0502020204030204" pitchFamily="34" charset="0"/>
                <a:cs typeface="Arial" panose="020B0604020202020204" pitchFamily="34" charset="0"/>
              </a:rPr>
              <a:t>of Shock</a:t>
            </a:r>
            <a:r>
              <a:rPr lang="en" sz="2400" b="1" i="1" u="sng" dirty="0">
                <a:effectLst/>
                <a:latin typeface="Calibri" panose="020F0502020204030204" pitchFamily="34" charset="0"/>
                <a:ea typeface="Calibri" panose="020F0502020204030204" pitchFamily="34" charset="0"/>
                <a:cs typeface="Arial" panose="020B0604020202020204" pitchFamily="34" charset="0"/>
              </a:rPr>
              <a:t> </a:t>
            </a:r>
            <a:r>
              <a:rPr lang="en" i="1" u="sng" dirty="0">
                <a:effectLst/>
                <a:latin typeface="Calibri" panose="020F0502020204030204" pitchFamily="34" charset="0"/>
                <a:ea typeface="Calibri" panose="020F0502020204030204" pitchFamily="34" charset="0"/>
                <a:cs typeface="Arial" panose="020B0604020202020204" pitchFamily="34" charset="0"/>
              </a:rPr>
              <a:t>(Cross Section) </a:t>
            </a:r>
            <a:r>
              <a:rPr lang="en" sz="2400" b="1" i="1" u="sng" dirty="0">
                <a:effectLst/>
                <a:latin typeface="Calibri" panose="020F0502020204030204" pitchFamily="34" charset="0"/>
                <a:ea typeface="Calibri" panose="020F0502020204030204" pitchFamily="34" charset="0"/>
                <a:cs typeface="Arial" panose="020B0604020202020204" pitchFamily="34" charset="0"/>
              </a:rPr>
              <a:t>( σ )</a:t>
            </a:r>
          </a:p>
          <a:p>
            <a:pPr marL="0" marR="0">
              <a:lnSpc>
                <a:spcPct val="107000"/>
              </a:lnSpc>
              <a:spcBef>
                <a:spcPts val="0"/>
              </a:spcBef>
              <a:spcAft>
                <a:spcPts val="800"/>
              </a:spcAft>
            </a:pPr>
            <a:endParaRPr lang="en-US" dirty="0">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1800" dirty="0">
                <a:effectLst/>
                <a:latin typeface="Calibri" panose="020F0502020204030204" pitchFamily="34" charset="0"/>
                <a:ea typeface="Calibri" panose="020F0502020204030204" pitchFamily="34" charset="0"/>
                <a:cs typeface="Arial" panose="020B0604020202020204" pitchFamily="34" charset="0"/>
              </a:rPr>
              <a:t>It is the </a:t>
            </a:r>
            <a:r>
              <a:rPr lang="en" sz="1800" dirty="0" err="1">
                <a:effectLst/>
                <a:latin typeface="Calibri" panose="020F0502020204030204" pitchFamily="34" charset="0"/>
                <a:ea typeface="Calibri" panose="020F0502020204030204" pitchFamily="34" charset="0"/>
                <a:cs typeface="Arial" panose="020B0604020202020204" pitchFamily="34" charset="0"/>
              </a:rPr>
              <a:t>size </a:t>
            </a:r>
            <a:r>
              <a:rPr lang="en" sz="1800" dirty="0">
                <a:effectLst/>
                <a:latin typeface="Calibri" panose="020F0502020204030204" pitchFamily="34" charset="0"/>
                <a:ea typeface="Calibri" panose="020F0502020204030204" pitchFamily="34" charset="0"/>
                <a:cs typeface="Arial" panose="020B0604020202020204" pitchFamily="34" charset="0"/>
              </a:rPr>
              <a:t>of the target </a:t>
            </a:r>
            <a:r>
              <a:rPr lang="en" sz="1800" dirty="0" err="1">
                <a:effectLst/>
                <a:latin typeface="Calibri" panose="020F0502020204030204" pitchFamily="34" charset="0"/>
                <a:ea typeface="Calibri" panose="020F0502020204030204" pitchFamily="34" charset="0"/>
                <a:cs typeface="Arial" panose="020B0604020202020204" pitchFamily="34" charset="0"/>
              </a:rPr>
              <a:t>that </a:t>
            </a:r>
            <a:r>
              <a:rPr lang="en" sz="1800" dirty="0">
                <a:effectLst/>
                <a:latin typeface="Calibri" panose="020F0502020204030204" pitchFamily="34" charset="0"/>
                <a:ea typeface="Calibri" panose="020F0502020204030204" pitchFamily="34" charset="0"/>
                <a:cs typeface="Arial" panose="020B0604020202020204" pitchFamily="34" charset="0"/>
              </a:rPr>
              <a:t>an </a:t>
            </a:r>
            <a:r>
              <a:rPr lang="en" sz="1800" dirty="0" err="1">
                <a:effectLst/>
                <a:latin typeface="Calibri" panose="020F0502020204030204" pitchFamily="34" charset="0"/>
                <a:ea typeface="Calibri" panose="020F0502020204030204" pitchFamily="34" charset="0"/>
                <a:cs typeface="Arial" panose="020B0604020202020204" pitchFamily="34" charset="0"/>
              </a:rPr>
              <a:t>ion </a:t>
            </a:r>
            <a:r>
              <a:rPr lang="en" sz="1800" dirty="0">
                <a:effectLst/>
                <a:latin typeface="Calibri" panose="020F0502020204030204" pitchFamily="34" charset="0"/>
                <a:ea typeface="Calibri" panose="020F0502020204030204" pitchFamily="34" charset="0"/>
                <a:cs typeface="Arial" panose="020B0604020202020204" pitchFamily="34" charset="0"/>
              </a:rPr>
              <a:t>“ </a:t>
            </a:r>
            <a:r>
              <a:rPr lang="en" sz="1800" dirty="0" err="1">
                <a:effectLst/>
                <a:latin typeface="Calibri" panose="020F0502020204030204" pitchFamily="34" charset="0"/>
                <a:ea typeface="Calibri" panose="020F0502020204030204" pitchFamily="34" charset="0"/>
                <a:cs typeface="Arial" panose="020B0604020202020204" pitchFamily="34" charset="0"/>
              </a:rPr>
              <a:t>sees </a:t>
            </a:r>
            <a:r>
              <a:rPr lang="en" sz="1800" dirty="0">
                <a:effectLst/>
                <a:latin typeface="Calibri" panose="020F0502020204030204" pitchFamily="34" charset="0"/>
                <a:ea typeface="Calibri" panose="020F0502020204030204" pitchFamily="34" charset="0"/>
                <a:cs typeface="Arial" panose="020B0604020202020204" pitchFamily="34" charset="0"/>
              </a:rPr>
              <a:t>” </a:t>
            </a:r>
            <a:r>
              <a:rPr lang="en" sz="1800" dirty="0" err="1">
                <a:effectLst/>
                <a:latin typeface="Calibri" panose="020F0502020204030204" pitchFamily="34" charset="0"/>
                <a:ea typeface="Calibri" panose="020F0502020204030204" pitchFamily="34" charset="0"/>
                <a:cs typeface="Arial" panose="020B0604020202020204" pitchFamily="34" charset="0"/>
              </a:rPr>
              <a:t>when</a:t>
            </a:r>
            <a:r>
              <a:rPr lang="en" sz="1800" dirty="0">
                <a:effectLst/>
                <a:latin typeface="Calibri" panose="020F0502020204030204" pitchFamily="34" charset="0"/>
                <a:ea typeface="Calibri" panose="020F0502020204030204" pitchFamily="34" charset="0"/>
                <a:cs typeface="Arial" panose="020B0604020202020204" pitchFamily="34" charset="0"/>
              </a:rPr>
              <a:t> </a:t>
            </a:r>
            <a:r>
              <a:rPr lang="en" sz="1800" dirty="0" err="1">
                <a:effectLst/>
                <a:latin typeface="Calibri" panose="020F0502020204030204" pitchFamily="34" charset="0"/>
                <a:ea typeface="Calibri" panose="020F0502020204030204" pitchFamily="34" charset="0"/>
                <a:cs typeface="Arial" panose="020B0604020202020204" pitchFamily="34" charset="0"/>
              </a:rPr>
              <a:t>interacts </a:t>
            </a:r>
            <a:r>
              <a:rPr lang="en" sz="1800" dirty="0">
                <a:effectLst/>
                <a:latin typeface="Calibri" panose="020F0502020204030204" pitchFamily="34" charset="0"/>
                <a:ea typeface="Calibri" panose="020F0502020204030204" pitchFamily="34" charset="0"/>
                <a:cs typeface="Arial" panose="020B0604020202020204" pitchFamily="34" charset="0"/>
              </a:rPr>
              <a:t>with </a:t>
            </a:r>
            <a:r>
              <a:rPr lang="en" sz="1800" dirty="0" err="1">
                <a:effectLst/>
                <a:latin typeface="Calibri" panose="020F0502020204030204" pitchFamily="34" charset="0"/>
                <a:ea typeface="Calibri" panose="020F0502020204030204" pitchFamily="34" charset="0"/>
                <a:cs typeface="Arial" panose="020B0604020202020204" pitchFamily="34" charset="0"/>
              </a:rPr>
              <a:t>another</a:t>
            </a:r>
            <a:r>
              <a:rPr lang="en" sz="1800" dirty="0">
                <a:effectLst/>
                <a:latin typeface="Calibri" panose="020F0502020204030204" pitchFamily="34" charset="0"/>
                <a:ea typeface="Calibri" panose="020F0502020204030204" pitchFamily="34" charset="0"/>
                <a:cs typeface="Arial" panose="020B0604020202020204" pitchFamily="34" charset="0"/>
              </a:rPr>
              <a:t> </a:t>
            </a:r>
            <a:r>
              <a:rPr lang="en" sz="1800" dirty="0" err="1">
                <a:effectLst/>
                <a:latin typeface="Calibri" panose="020F0502020204030204" pitchFamily="34" charset="0"/>
                <a:ea typeface="Calibri" panose="020F0502020204030204" pitchFamily="34" charset="0"/>
                <a:cs typeface="Arial" panose="020B0604020202020204" pitchFamily="34" charset="0"/>
              </a:rPr>
              <a:t>ion</a:t>
            </a:r>
            <a:r>
              <a:rPr lang="en" sz="1800" dirty="0">
                <a:effectLst/>
                <a:latin typeface="Calibri" panose="020F0502020204030204" pitchFamily="34" charset="0"/>
                <a:ea typeface="Calibri" panose="020F0502020204030204" pitchFamily="34" charset="0"/>
                <a:cs typeface="Arial" panose="020B0604020202020204" pitchFamily="34" charset="0"/>
              </a:rPr>
              <a:t> </a:t>
            </a:r>
          </a:p>
        </p:txBody>
      </p:sp>
      <p:sp>
        <p:nvSpPr>
          <p:cNvPr id="14" name="TextBox 13">
            <a:extLst>
              <a:ext uri="{FF2B5EF4-FFF2-40B4-BE49-F238E27FC236}">
                <a16:creationId xmlns:a16="http://schemas.microsoft.com/office/drawing/2014/main" id="{B238812A-8FF4-25DC-DA03-F6977412DB94}"/>
              </a:ext>
            </a:extLst>
          </p:cNvPr>
          <p:cNvSpPr txBox="1"/>
          <p:nvPr/>
        </p:nvSpPr>
        <p:spPr>
          <a:xfrm>
            <a:off x="2055744" y="342349"/>
            <a:ext cx="7799456"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4th</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ea typeface="+mn-ea"/>
                <a:cs typeface="+mn-cs"/>
              </a:rPr>
              <a:t>COULOMB REPULSION </a:t>
            </a:r>
            <a:r>
              <a:rPr kumimoji="0" lang="en" sz="2000" b="1" i="0" u="sng" strike="noStrike" kern="1200" cap="none" spc="0" normalizeH="0" baseline="0" noProof="0" dirty="0">
                <a:ln>
                  <a:noFill/>
                </a:ln>
                <a:solidFill>
                  <a:prstClr val="black"/>
                </a:solidFill>
                <a:effectLst/>
                <a:uLnTx/>
                <a:uFillTx/>
                <a:latin typeface="Calibri Light" panose="020F0302020204030204"/>
                <a:ea typeface="+mn-ea"/>
                <a:cs typeface="+mn-cs"/>
              </a:rPr>
              <a:t>- </a:t>
            </a:r>
            <a:r>
              <a:rPr lang="en" sz="2000" b="1" u="sng" dirty="0">
                <a:effectLst/>
                <a:latin typeface="Calibri" panose="020F0502020204030204" pitchFamily="34" charset="0"/>
                <a:ea typeface="Calibri" panose="020F0502020204030204" pitchFamily="34" charset="0"/>
                <a:cs typeface="Arial" panose="020B0604020202020204" pitchFamily="34" charset="0"/>
              </a:rPr>
              <a:t>FUSION REACTION</a:t>
            </a:r>
            <a:endParaRPr kumimoji="0" lang="en-US" sz="2000" b="1" i="0" u="sng"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sng"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Section</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 sz="2000" b="1" i="0" u="sng"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of Shock</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Footer Placeholder 4">
            <a:extLst>
              <a:ext uri="{FF2B5EF4-FFF2-40B4-BE49-F238E27FC236}">
                <a16:creationId xmlns:a16="http://schemas.microsoft.com/office/drawing/2014/main" id="{16B6C4D4-09D1-8152-B5E5-61A766E0EC7E}"/>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Nuclear - The ITER Project”</a:t>
            </a:r>
          </a:p>
        </p:txBody>
      </p:sp>
      <p:sp>
        <p:nvSpPr>
          <p:cNvPr id="3" name="Date Placeholder 4">
            <a:extLst>
              <a:ext uri="{FF2B5EF4-FFF2-40B4-BE49-F238E27FC236}">
                <a16:creationId xmlns:a16="http://schemas.microsoft.com/office/drawing/2014/main" id="{D01103B3-6890-910B-F810-368074014560}"/>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403461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BFF772D-52CA-D591-6629-4277B7179202}"/>
              </a:ext>
            </a:extLst>
          </p:cNvPr>
          <p:cNvSpPr>
            <a:spLocks noGrp="1"/>
          </p:cNvSpPr>
          <p:nvPr>
            <p:ph type="sldNum" sz="quarter" idx="12"/>
          </p:nvPr>
        </p:nvSpPr>
        <p:spPr/>
        <p:txBody>
          <a:bodyPr/>
          <a:lstStyle/>
          <a:p>
            <a:fld id="{55FCEEC9-82A2-4BB3-AB98-D18095280961}" type="slidenum">
              <a:rPr lang="en-US" smtClean="0"/>
              <a:t>12</a:t>
            </a:fld>
            <a:endParaRPr lang="en-US" dirty="0"/>
          </a:p>
        </p:txBody>
      </p:sp>
      <p:sp>
        <p:nvSpPr>
          <p:cNvPr id="7" name="TextBox 6">
            <a:extLst>
              <a:ext uri="{FF2B5EF4-FFF2-40B4-BE49-F238E27FC236}">
                <a16:creationId xmlns:a16="http://schemas.microsoft.com/office/drawing/2014/main" id="{7ADD1F19-AADB-BA18-D411-64999F659EBC}"/>
              </a:ext>
            </a:extLst>
          </p:cNvPr>
          <p:cNvSpPr txBox="1"/>
          <p:nvPr/>
        </p:nvSpPr>
        <p:spPr>
          <a:xfrm>
            <a:off x="1290756" y="4993997"/>
            <a:ext cx="10221036" cy="1106778"/>
          </a:xfrm>
          <a:prstGeom prst="rect">
            <a:avLst/>
          </a:prstGeom>
          <a:noFill/>
        </p:spPr>
        <p:txBody>
          <a:bodyPr wrap="square">
            <a:spAutoFit/>
          </a:bodyPr>
          <a:lstStyle/>
          <a:p>
            <a:pPr marL="0" marR="0">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All these particles are nuclei and therefore they are all positively charged so, they repel each other.</a:t>
            </a:r>
            <a:r>
              <a:rPr lang="en" sz="1400" dirty="0">
                <a:latin typeface="Calibri" panose="020F0502020204030204" pitchFamily="34" charset="0"/>
                <a:ea typeface="Calibri" panose="020F0502020204030204" pitchFamily="34" charset="0"/>
                <a:cs typeface="Arial" panose="020B0604020202020204" pitchFamily="34" charset="0"/>
              </a:rPr>
              <a:t> </a:t>
            </a:r>
            <a:r>
              <a:rPr lang="en" sz="1400" dirty="0">
                <a:effectLst/>
                <a:latin typeface="Calibri" panose="020F0502020204030204" pitchFamily="34" charset="0"/>
                <a:ea typeface="Calibri" panose="020F0502020204030204" pitchFamily="34" charset="0"/>
                <a:cs typeface="Arial" panose="020B0604020202020204" pitchFamily="34" charset="0"/>
              </a:rPr>
              <a:t>due to Coulomb repulsion, far enough away that fusion reactions do not occur.</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Unless the relative motion of these nuclei is strong enough or the collisions are energetic enough, they can get close enough and the nuclear force can take over.</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3607B22-0526-41F8-CEF1-E8727D26A150}"/>
              </a:ext>
            </a:extLst>
          </p:cNvPr>
          <p:cNvPicPr>
            <a:picLocks noChangeAspect="1"/>
          </p:cNvPicPr>
          <p:nvPr/>
        </p:nvPicPr>
        <p:blipFill>
          <a:blip r:embed="rId2"/>
          <a:stretch>
            <a:fillRect/>
          </a:stretch>
        </p:blipFill>
        <p:spPr>
          <a:xfrm>
            <a:off x="6557817" y="1451624"/>
            <a:ext cx="4418265" cy="3325650"/>
          </a:xfrm>
          <a:prstGeom prst="rect">
            <a:avLst/>
          </a:prstGeom>
        </p:spPr>
      </p:pic>
      <p:pic>
        <p:nvPicPr>
          <p:cNvPr id="11" name="Picture 10">
            <a:extLst>
              <a:ext uri="{FF2B5EF4-FFF2-40B4-BE49-F238E27FC236}">
                <a16:creationId xmlns:a16="http://schemas.microsoft.com/office/drawing/2014/main" id="{90123B57-9413-C624-86D0-B624366B1AEB}"/>
              </a:ext>
            </a:extLst>
          </p:cNvPr>
          <p:cNvPicPr>
            <a:picLocks noChangeAspect="1"/>
          </p:cNvPicPr>
          <p:nvPr/>
        </p:nvPicPr>
        <p:blipFill rotWithShape="1">
          <a:blip r:embed="rId3"/>
          <a:srcRect l="2019" t="2488" r="1695" b="2351"/>
          <a:stretch/>
        </p:blipFill>
        <p:spPr>
          <a:xfrm>
            <a:off x="1533235" y="1483549"/>
            <a:ext cx="4316997" cy="3222365"/>
          </a:xfrm>
          <a:prstGeom prst="rect">
            <a:avLst/>
          </a:prstGeom>
        </p:spPr>
      </p:pic>
      <p:sp>
        <p:nvSpPr>
          <p:cNvPr id="12" name="TextBox 11">
            <a:extLst>
              <a:ext uri="{FF2B5EF4-FFF2-40B4-BE49-F238E27FC236}">
                <a16:creationId xmlns:a16="http://schemas.microsoft.com/office/drawing/2014/main" id="{472706A7-CCE1-6933-1772-64E7CF45B3A4}"/>
              </a:ext>
            </a:extLst>
          </p:cNvPr>
          <p:cNvSpPr txBox="1"/>
          <p:nvPr/>
        </p:nvSpPr>
        <p:spPr>
          <a:xfrm>
            <a:off x="2055744" y="342349"/>
            <a:ext cx="7799456"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4.b</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ea typeface="+mn-ea"/>
                <a:cs typeface="+mn-cs"/>
              </a:rPr>
              <a:t>COULOMB REPULSION </a:t>
            </a:r>
            <a:r>
              <a:rPr kumimoji="0" lang="en" sz="2000" b="1" i="0" u="sng" strike="noStrike" kern="1200" cap="none" spc="0" normalizeH="0" baseline="0" noProof="0" dirty="0">
                <a:ln>
                  <a:noFill/>
                </a:ln>
                <a:solidFill>
                  <a:prstClr val="black"/>
                </a:solidFill>
                <a:effectLst/>
                <a:uLnTx/>
                <a:uFillTx/>
                <a:latin typeface="Calibri Light" panose="020F0302020204030204"/>
                <a:ea typeface="+mn-ea"/>
                <a:cs typeface="+mn-cs"/>
              </a:rPr>
              <a:t>- </a:t>
            </a:r>
            <a:r>
              <a:rPr lang="en" sz="2000" b="1" u="sng" dirty="0">
                <a:effectLst/>
                <a:latin typeface="Calibri" panose="020F0502020204030204" pitchFamily="34" charset="0"/>
                <a:ea typeface="Calibri" panose="020F0502020204030204" pitchFamily="34" charset="0"/>
                <a:cs typeface="Arial" panose="020B0604020202020204" pitchFamily="34" charset="0"/>
              </a:rPr>
              <a:t>FUSION REACTION</a:t>
            </a:r>
            <a:endParaRPr kumimoji="0" lang="en-US" sz="2000" b="1" i="0" u="sng"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sng"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Section</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 sz="2000" b="1" i="0" u="sng"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of Shock</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Footer Placeholder 4">
            <a:extLst>
              <a:ext uri="{FF2B5EF4-FFF2-40B4-BE49-F238E27FC236}">
                <a16:creationId xmlns:a16="http://schemas.microsoft.com/office/drawing/2014/main" id="{61B20965-139B-74F4-4662-A0EA0FC7B6F0}"/>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Nuclear - The ITER Project”</a:t>
            </a:r>
          </a:p>
        </p:txBody>
      </p:sp>
      <p:sp>
        <p:nvSpPr>
          <p:cNvPr id="3" name="Date Placeholder 4">
            <a:extLst>
              <a:ext uri="{FF2B5EF4-FFF2-40B4-BE49-F238E27FC236}">
                <a16:creationId xmlns:a16="http://schemas.microsoft.com/office/drawing/2014/main" id="{41F82096-344F-3F1C-154A-44BC694568FD}"/>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408735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B9D3F6-3A7C-0BB5-F0F5-B9A1087C4DF1}"/>
              </a:ext>
            </a:extLst>
          </p:cNvPr>
          <p:cNvSpPr>
            <a:spLocks noGrp="1"/>
          </p:cNvSpPr>
          <p:nvPr>
            <p:ph type="sldNum" sz="quarter" idx="12"/>
          </p:nvPr>
        </p:nvSpPr>
        <p:spPr/>
        <p:txBody>
          <a:bodyPr/>
          <a:lstStyle/>
          <a:p>
            <a:fld id="{55FCEEC9-82A2-4BB3-AB98-D18095280961}" type="slidenum">
              <a:rPr lang="en-US" smtClean="0"/>
              <a:t>13</a:t>
            </a:fld>
            <a:endParaRPr lang="en-US"/>
          </a:p>
        </p:txBody>
      </p:sp>
      <p:pic>
        <p:nvPicPr>
          <p:cNvPr id="7" name="Picture 6" descr="Diagram&#10;&#10;Description automatically generated">
            <a:extLst>
              <a:ext uri="{FF2B5EF4-FFF2-40B4-BE49-F238E27FC236}">
                <a16:creationId xmlns:a16="http://schemas.microsoft.com/office/drawing/2014/main" id="{95C2B126-57CD-55F1-A5DC-3861E2572DF7}"/>
              </a:ext>
            </a:extLst>
          </p:cNvPr>
          <p:cNvPicPr>
            <a:picLocks noChangeAspect="1"/>
          </p:cNvPicPr>
          <p:nvPr/>
        </p:nvPicPr>
        <p:blipFill rotWithShape="1">
          <a:blip r:embed="rId2">
            <a:extLst>
              <a:ext uri="{28A0092B-C50C-407E-A947-70E740481C1C}">
                <a14:useLocalDpi xmlns:a14="http://schemas.microsoft.com/office/drawing/2010/main" val="0"/>
              </a:ext>
            </a:extLst>
          </a:blip>
          <a:srcRect l="6123" t="18388" r="12754" b="8053"/>
          <a:stretch/>
        </p:blipFill>
        <p:spPr bwMode="auto">
          <a:xfrm>
            <a:off x="1153783" y="1370496"/>
            <a:ext cx="6435311" cy="4117007"/>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706A422C-855C-B948-1AC4-79757DE4E4CA}"/>
              </a:ext>
            </a:extLst>
          </p:cNvPr>
          <p:cNvSpPr txBox="1"/>
          <p:nvPr/>
        </p:nvSpPr>
        <p:spPr>
          <a:xfrm>
            <a:off x="3047172" y="285061"/>
            <a:ext cx="6097656"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ea typeface="+mn-ea"/>
                <a:cs typeface="+mn-cs"/>
              </a:rPr>
              <a:t>THE ENERGY PRODUCED BY </a:t>
            </a:r>
            <a:r>
              <a:rPr kumimoji="0" lang="en" sz="2000" b="1" i="0" u="sng"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FUSION</a:t>
            </a:r>
            <a:endParaRPr kumimoji="0" lang="en-US" sz="2000" b="1" i="0" u="sng" strike="noStrike" kern="1200" cap="none" spc="0" normalizeH="0" baseline="0" noProof="0" dirty="0">
              <a:ln>
                <a:noFill/>
              </a:ln>
              <a:solidFill>
                <a:prstClr val="black"/>
              </a:solidFill>
              <a:effectLst/>
              <a:uLnTx/>
              <a:uFillTx/>
              <a:ea typeface="+mn-ea"/>
              <a:cs typeface="+mn-cs"/>
            </a:endParaRPr>
          </a:p>
        </p:txBody>
      </p:sp>
      <p:sp>
        <p:nvSpPr>
          <p:cNvPr id="11" name="TextBox 10">
            <a:extLst>
              <a:ext uri="{FF2B5EF4-FFF2-40B4-BE49-F238E27FC236}">
                <a16:creationId xmlns:a16="http://schemas.microsoft.com/office/drawing/2014/main" id="{7BD81DBE-C554-A42E-2FEA-F3B831562E6E}"/>
              </a:ext>
            </a:extLst>
          </p:cNvPr>
          <p:cNvSpPr txBox="1"/>
          <p:nvPr/>
        </p:nvSpPr>
        <p:spPr>
          <a:xfrm>
            <a:off x="7750629" y="1110906"/>
            <a:ext cx="3857897" cy="5007781"/>
          </a:xfrm>
          <a:prstGeom prst="rect">
            <a:avLst/>
          </a:prstGeom>
          <a:noFill/>
        </p:spPr>
        <p:txBody>
          <a:bodyPr wrap="square">
            <a:spAutoFit/>
          </a:bodyPr>
          <a:lstStyle/>
          <a:p>
            <a:pPr marL="227013" marR="0" lvl="0" indent="-227013">
              <a:lnSpc>
                <a:spcPct val="107000"/>
              </a:lnSpc>
              <a:spcBef>
                <a:spcPts val="0"/>
              </a:spcBef>
              <a:spcAft>
                <a:spcPts val="0"/>
              </a:spcAft>
              <a:buFont typeface="Symbol" panose="05050102010706020507" pitchFamily="18" charset="2"/>
              <a:buChar char=""/>
            </a:pPr>
            <a:r>
              <a:rPr lang="en" sz="1400" dirty="0">
                <a:effectLst/>
                <a:latin typeface="Calibri" panose="020F0502020204030204" pitchFamily="34" charset="0"/>
                <a:ea typeface="Calibri" panose="020F0502020204030204" pitchFamily="34" charset="0"/>
                <a:cs typeface="Arial" panose="020B0604020202020204" pitchFamily="34" charset="0"/>
              </a:rPr>
              <a:t>The fusion between the nuclei of the hydrogen isotopes deuterium (D) and tritium (T) produces a helium nucleus, also called the "alpha particle", and a neutron.</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227013" marR="0" lvl="0" indent="-227013">
              <a:spcBef>
                <a:spcPts val="300"/>
              </a:spcBef>
              <a:spcAft>
                <a:spcPts val="0"/>
              </a:spcAft>
              <a:buFont typeface="Symbol" panose="05050102010706020507" pitchFamily="18" charset="2"/>
              <a:buChar char=""/>
            </a:pPr>
            <a:r>
              <a:rPr lang="en" sz="1400" dirty="0">
                <a:effectLst/>
                <a:latin typeface="Calibri" panose="020F0502020204030204" pitchFamily="34" charset="0"/>
                <a:ea typeface="Calibri" panose="020F0502020204030204" pitchFamily="34" charset="0"/>
                <a:cs typeface="Arial" panose="020B0604020202020204" pitchFamily="34" charset="0"/>
              </a:rPr>
              <a:t>The </a:t>
            </a:r>
            <a:r>
              <a:rPr lang="en" sz="1400" b="1" i="1" dirty="0">
                <a:effectLst/>
                <a:latin typeface="Calibri" panose="020F0502020204030204" pitchFamily="34" charset="0"/>
                <a:ea typeface="Calibri" panose="020F0502020204030204" pitchFamily="34" charset="0"/>
                <a:cs typeface="Arial" panose="020B0604020202020204" pitchFamily="34" charset="0"/>
              </a:rPr>
              <a:t>helium nucleus, </a:t>
            </a:r>
            <a:r>
              <a:rPr lang="en" sz="1400" dirty="0">
                <a:effectLst/>
                <a:latin typeface="Calibri" panose="020F0502020204030204" pitchFamily="34" charset="0"/>
                <a:ea typeface="Calibri" panose="020F0502020204030204" pitchFamily="34" charset="0"/>
                <a:cs typeface="Arial" panose="020B0604020202020204" pitchFamily="34" charset="0"/>
              </a:rPr>
              <a:t>which carries </a:t>
            </a:r>
            <a:r>
              <a:rPr lang="en" sz="1400" b="1" i="1" dirty="0">
                <a:effectLst/>
                <a:latin typeface="Calibri" panose="020F0502020204030204" pitchFamily="34" charset="0"/>
                <a:ea typeface="Calibri" panose="020F0502020204030204" pitchFamily="34" charset="0"/>
                <a:cs typeface="Arial" panose="020B0604020202020204" pitchFamily="34" charset="0"/>
              </a:rPr>
              <a:t>20% </a:t>
            </a:r>
            <a:r>
              <a:rPr lang="en" sz="1400" dirty="0">
                <a:effectLst/>
                <a:latin typeface="Calibri" panose="020F0502020204030204" pitchFamily="34" charset="0"/>
                <a:ea typeface="Calibri" panose="020F0502020204030204" pitchFamily="34" charset="0"/>
                <a:cs typeface="Arial" panose="020B0604020202020204" pitchFamily="34" charset="0"/>
              </a:rPr>
              <a:t>of the energy produced by the fusion reaction, </a:t>
            </a:r>
            <a:r>
              <a:rPr lang="en" sz="1400" b="1" i="1" dirty="0">
                <a:effectLst/>
                <a:latin typeface="Calibri" panose="020F0502020204030204" pitchFamily="34" charset="0"/>
                <a:ea typeface="Calibri" panose="020F0502020204030204" pitchFamily="34" charset="0"/>
                <a:cs typeface="Arial" panose="020B0604020202020204" pitchFamily="34" charset="0"/>
              </a:rPr>
              <a:t>is electrically charged. </a:t>
            </a:r>
            <a:r>
              <a:rPr lang="en" sz="1400" dirty="0">
                <a:effectLst/>
                <a:latin typeface="Calibri" panose="020F0502020204030204" pitchFamily="34" charset="0"/>
                <a:ea typeface="Calibri" panose="020F0502020204030204" pitchFamily="34" charset="0"/>
                <a:cs typeface="Arial" panose="020B0604020202020204" pitchFamily="34" charset="0"/>
              </a:rPr>
              <a:t>It remains confined by the tokamak's magnetic fields and contributes to the continuous heating of the plasma. When heating by the helium nuclei dominates ("alpha heating"), the plasma is said to be a "hot plasma."</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227013" marR="0" lvl="0" indent="-227013">
              <a:spcBef>
                <a:spcPts val="300"/>
              </a:spcBef>
              <a:spcAft>
                <a:spcPts val="0"/>
              </a:spcAft>
              <a:buFont typeface="Symbol" panose="05050102010706020507" pitchFamily="18" charset="2"/>
              <a:buChar char=""/>
            </a:pPr>
            <a:r>
              <a:rPr lang="en" sz="1400" dirty="0">
                <a:effectLst/>
                <a:latin typeface="Calibri" panose="020F0502020204030204" pitchFamily="34" charset="0"/>
                <a:ea typeface="Calibri" panose="020F0502020204030204" pitchFamily="34" charset="0"/>
                <a:cs typeface="Arial" panose="020B0604020202020204" pitchFamily="34" charset="0"/>
              </a:rPr>
              <a:t>The </a:t>
            </a:r>
            <a:r>
              <a:rPr lang="en" sz="1400" b="1" i="1" dirty="0">
                <a:effectLst/>
                <a:latin typeface="Calibri" panose="020F0502020204030204" pitchFamily="34" charset="0"/>
                <a:ea typeface="Calibri" panose="020F0502020204030204" pitchFamily="34" charset="0"/>
                <a:cs typeface="Arial" panose="020B0604020202020204" pitchFamily="34" charset="0"/>
              </a:rPr>
              <a:t>neutron, </a:t>
            </a:r>
            <a:r>
              <a:rPr lang="en" sz="1400" dirty="0">
                <a:effectLst/>
                <a:latin typeface="Calibri" panose="020F0502020204030204" pitchFamily="34" charset="0"/>
                <a:ea typeface="Calibri" panose="020F0502020204030204" pitchFamily="34" charset="0"/>
                <a:cs typeface="Arial" panose="020B0604020202020204" pitchFamily="34" charset="0"/>
              </a:rPr>
              <a:t>which carries </a:t>
            </a:r>
            <a:r>
              <a:rPr lang="en" sz="1400" b="1" i="1" dirty="0">
                <a:effectLst/>
                <a:latin typeface="Calibri" panose="020F0502020204030204" pitchFamily="34" charset="0"/>
                <a:ea typeface="Calibri" panose="020F0502020204030204" pitchFamily="34" charset="0"/>
                <a:cs typeface="Arial" panose="020B0604020202020204" pitchFamily="34" charset="0"/>
              </a:rPr>
              <a:t>80% </a:t>
            </a:r>
            <a:r>
              <a:rPr lang="en" sz="1400" dirty="0">
                <a:effectLst/>
                <a:latin typeface="Calibri" panose="020F0502020204030204" pitchFamily="34" charset="0"/>
                <a:ea typeface="Calibri" panose="020F0502020204030204" pitchFamily="34" charset="0"/>
                <a:cs typeface="Arial" panose="020B0604020202020204" pitchFamily="34" charset="0"/>
              </a:rPr>
              <a:t>of the energy produced by the fusion reaction, </a:t>
            </a:r>
            <a:r>
              <a:rPr lang="en" sz="1400" b="1" i="1" dirty="0">
                <a:effectLst/>
                <a:latin typeface="Calibri" panose="020F0502020204030204" pitchFamily="34" charset="0"/>
                <a:ea typeface="Calibri" panose="020F0502020204030204" pitchFamily="34" charset="0"/>
                <a:cs typeface="Arial" panose="020B0604020202020204" pitchFamily="34" charset="0"/>
              </a:rPr>
              <a:t>has no electric charge </a:t>
            </a:r>
            <a:r>
              <a:rPr lang="en" sz="1400" dirty="0">
                <a:effectLst/>
                <a:latin typeface="Calibri" panose="020F0502020204030204" pitchFamily="34" charset="0"/>
                <a:ea typeface="Calibri" panose="020F0502020204030204" pitchFamily="34" charset="0"/>
                <a:cs typeface="Arial" panose="020B0604020202020204" pitchFamily="34" charset="0"/>
              </a:rPr>
              <a:t>and is therefore unaffected by magnetic fields. It escapes from the plasma.</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227013" marR="0" lvl="0" indent="-227013">
              <a:spcBef>
                <a:spcPts val="300"/>
              </a:spcBef>
              <a:spcAft>
                <a:spcPts val="800"/>
              </a:spcAft>
              <a:buFont typeface="Symbol" panose="05050102010706020507" pitchFamily="18" charset="2"/>
              <a:buChar char=""/>
            </a:pPr>
            <a:r>
              <a:rPr lang="en" sz="1400" dirty="0">
                <a:effectLst/>
                <a:latin typeface="Calibri" panose="020F0502020204030204" pitchFamily="34" charset="0"/>
                <a:ea typeface="Calibri" panose="020F0502020204030204" pitchFamily="34" charset="0"/>
                <a:cs typeface="Arial" panose="020B0604020202020204" pitchFamily="34" charset="0"/>
              </a:rPr>
              <a:t>It is the impact of neutrons on the internal walls of the machine that generates heat, which in ITER will be evacuated, but which in future fusion plants will produce pressurized steam and start the process, through a turbine and an alternator, of producing electricity.</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4">
            <a:extLst>
              <a:ext uri="{FF2B5EF4-FFF2-40B4-BE49-F238E27FC236}">
                <a16:creationId xmlns:a16="http://schemas.microsoft.com/office/drawing/2014/main" id="{6CD86D70-EDEE-52D2-990B-E1CEBCC75049}"/>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Nuclear - The ITER Project”</a:t>
            </a:r>
          </a:p>
        </p:txBody>
      </p:sp>
      <p:sp>
        <p:nvSpPr>
          <p:cNvPr id="3" name="Date Placeholder 4">
            <a:extLst>
              <a:ext uri="{FF2B5EF4-FFF2-40B4-BE49-F238E27FC236}">
                <a16:creationId xmlns:a16="http://schemas.microsoft.com/office/drawing/2014/main" id="{C7BE7BB6-245A-FA03-577E-AA41BC14CE4A}"/>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1989351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B9D3F6-3A7C-0BB5-F0F5-B9A1087C4DF1}"/>
              </a:ext>
            </a:extLst>
          </p:cNvPr>
          <p:cNvSpPr>
            <a:spLocks noGrp="1"/>
          </p:cNvSpPr>
          <p:nvPr>
            <p:ph type="sldNum" sz="quarter" idx="12"/>
          </p:nvPr>
        </p:nvSpPr>
        <p:spPr/>
        <p:txBody>
          <a:bodyPr/>
          <a:lstStyle/>
          <a:p>
            <a:fld id="{55FCEEC9-82A2-4BB3-AB98-D18095280961}" type="slidenum">
              <a:rPr lang="en-US" smtClean="0"/>
              <a:t>14</a:t>
            </a:fld>
            <a:endParaRPr lang="en-US"/>
          </a:p>
        </p:txBody>
      </p:sp>
      <p:sp>
        <p:nvSpPr>
          <p:cNvPr id="2" name="TextBox 1">
            <a:extLst>
              <a:ext uri="{FF2B5EF4-FFF2-40B4-BE49-F238E27FC236}">
                <a16:creationId xmlns:a16="http://schemas.microsoft.com/office/drawing/2014/main" id="{17DBFD8A-04D2-3927-F60E-3D1BD957F302}"/>
              </a:ext>
            </a:extLst>
          </p:cNvPr>
          <p:cNvSpPr txBox="1"/>
          <p:nvPr/>
        </p:nvSpPr>
        <p:spPr>
          <a:xfrm>
            <a:off x="2717330" y="231821"/>
            <a:ext cx="6096000" cy="838948"/>
          </a:xfrm>
          <a:prstGeom prst="rect">
            <a:avLst/>
          </a:prstGeom>
          <a:noFill/>
        </p:spPr>
        <p:txBody>
          <a:bodyPr wrap="square">
            <a:spAutoFit/>
          </a:bodyPr>
          <a:lstStyle/>
          <a:p>
            <a:pPr marL="0" marR="0" algn="ctr">
              <a:lnSpc>
                <a:spcPct val="107000"/>
              </a:lnSpc>
              <a:spcBef>
                <a:spcPts val="0"/>
              </a:spcBef>
              <a:spcAft>
                <a:spcPts val="800"/>
              </a:spcAft>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6.a</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 sz="2000" b="1" u="sng" kern="100" dirty="0">
                <a:effectLst/>
                <a:latin typeface="Calibri" panose="020F0502020204030204" pitchFamily="34" charset="0"/>
                <a:ea typeface="Calibri" panose="020F0502020204030204" pitchFamily="34" charset="0"/>
                <a:cs typeface="Arial" panose="020B0604020202020204" pitchFamily="34" charset="0"/>
              </a:rPr>
              <a:t>THE TOKAMAK REACTOR</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500 MW </a:t>
            </a:r>
            <a:r>
              <a:rPr lang="en" sz="2000" b="1" u="sng"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of fusion power from 50 MW of input heating</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1">
            <a:extLst>
              <a:ext uri="{FF2B5EF4-FFF2-40B4-BE49-F238E27FC236}">
                <a16:creationId xmlns:a16="http://schemas.microsoft.com/office/drawing/2014/main" id="{F706A871-245F-89C9-EDAE-A53AB2C115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12" r="2774"/>
          <a:stretch>
            <a:fillRect/>
          </a:stretch>
        </p:blipFill>
        <p:spPr bwMode="auto">
          <a:xfrm>
            <a:off x="3046314" y="1221008"/>
            <a:ext cx="5648514" cy="4953620"/>
          </a:xfrm>
          <a:prstGeom prst="rect">
            <a:avLst/>
          </a:prstGeom>
          <a:noFill/>
          <a:ln w="9525">
            <a:solidFill>
              <a:srgbClr val="4472C4"/>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8" name="Table 7">
            <a:extLst>
              <a:ext uri="{FF2B5EF4-FFF2-40B4-BE49-F238E27FC236}">
                <a16:creationId xmlns:a16="http://schemas.microsoft.com/office/drawing/2014/main" id="{C27A015A-E14A-B3C8-514C-BEE1EDB373AF}"/>
              </a:ext>
            </a:extLst>
          </p:cNvPr>
          <p:cNvGraphicFramePr>
            <a:graphicFrameLocks noGrp="1"/>
          </p:cNvGraphicFramePr>
          <p:nvPr>
            <p:extLst>
              <p:ext uri="{D42A27DB-BD31-4B8C-83A1-F6EECF244321}">
                <p14:modId xmlns:p14="http://schemas.microsoft.com/office/powerpoint/2010/main" val="2100403483"/>
              </p:ext>
            </p:extLst>
          </p:nvPr>
        </p:nvGraphicFramePr>
        <p:xfrm>
          <a:off x="9427509" y="2294287"/>
          <a:ext cx="1676400" cy="2434527"/>
        </p:xfrm>
        <a:graphic>
          <a:graphicData uri="http://schemas.openxmlformats.org/drawingml/2006/table">
            <a:tbl>
              <a:tblPr/>
              <a:tblGrid>
                <a:gridCol w="1676400">
                  <a:extLst>
                    <a:ext uri="{9D8B030D-6E8A-4147-A177-3AD203B41FA5}">
                      <a16:colId xmlns:a16="http://schemas.microsoft.com/office/drawing/2014/main" val="3942724177"/>
                    </a:ext>
                  </a:extLst>
                </a:gridCol>
              </a:tblGrid>
              <a:tr h="733425">
                <a:tc>
                  <a:txBody>
                    <a:bodyPr/>
                    <a:lstStyle/>
                    <a:p>
                      <a:pPr marL="0" marR="0" algn="ctr">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measurement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 sz="1400" dirty="0">
                          <a:effectLst/>
                          <a:latin typeface="Calibri" panose="020F0502020204030204" pitchFamily="34" charset="0"/>
                          <a:ea typeface="Calibri" panose="020F0502020204030204" pitchFamily="34" charset="0"/>
                          <a:cs typeface="Arial" panose="020B0604020202020204" pitchFamily="34" charset="0"/>
                        </a:rPr>
                        <a:t> </a:t>
                      </a:r>
                      <a:r>
                        <a:rPr lang="en" sz="2000" dirty="0">
                          <a:effectLst/>
                          <a:latin typeface="Calibri" panose="020F0502020204030204" pitchFamily="34" charset="0"/>
                          <a:ea typeface="Calibri" panose="020F0502020204030204" pitchFamily="34" charset="0"/>
                          <a:cs typeface="Arial" panose="020B0604020202020204" pitchFamily="34" charset="0"/>
                        </a:rPr>
                        <a:t>24 m </a:t>
                      </a:r>
                      <a:r>
                        <a:rPr lang="en" sz="2000" dirty="0" err="1">
                          <a:effectLst/>
                          <a:latin typeface="Calibri" panose="020F0502020204030204" pitchFamily="34" charset="0"/>
                          <a:ea typeface="Calibri" panose="020F0502020204030204" pitchFamily="34" charset="0"/>
                          <a:cs typeface="Arial" panose="020B0604020202020204" pitchFamily="34" charset="0"/>
                        </a:rPr>
                        <a:t>hight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dirty="0">
                          <a:effectLst/>
                          <a:latin typeface="Calibri" panose="020F0502020204030204" pitchFamily="34" charset="0"/>
                          <a:ea typeface="Calibri" panose="020F0502020204030204" pitchFamily="34" charset="0"/>
                          <a:cs typeface="Arial" panose="020B0604020202020204" pitchFamily="34" charset="0"/>
                        </a:rPr>
                        <a:t>30 m wide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9979800"/>
                  </a:ext>
                </a:extLst>
              </a:tr>
              <a:tr h="733425">
                <a:tc>
                  <a:txBody>
                    <a:bodyPr/>
                    <a:lstStyle/>
                    <a:p>
                      <a:pPr marL="0" marR="0" algn="ctr">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plasma volume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dirty="0">
                          <a:effectLst/>
                          <a:latin typeface="Calibri" panose="020F0502020204030204" pitchFamily="34" charset="0"/>
                          <a:ea typeface="Calibri" panose="020F0502020204030204" pitchFamily="34" charset="0"/>
                          <a:cs typeface="Arial" panose="020B0604020202020204" pitchFamily="34" charset="0"/>
                        </a:rPr>
                        <a:t>830 m3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2584798"/>
                  </a:ext>
                </a:extLst>
              </a:tr>
              <a:tr h="733425">
                <a:tc>
                  <a:txBody>
                    <a:bodyPr/>
                    <a:lstStyle/>
                    <a:p>
                      <a:pPr marL="0" marR="0" algn="ctr">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weight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dirty="0">
                          <a:effectLst/>
                          <a:latin typeface="Calibri" panose="020F0502020204030204" pitchFamily="34" charset="0"/>
                          <a:ea typeface="Calibri" panose="020F0502020204030204" pitchFamily="34" charset="0"/>
                          <a:cs typeface="Arial" panose="020B0604020202020204" pitchFamily="34" charset="0"/>
                        </a:rPr>
                        <a:t>23,000 tons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1113257"/>
                  </a:ext>
                </a:extLst>
              </a:tr>
            </a:tbl>
          </a:graphicData>
        </a:graphic>
      </p:graphicFrame>
      <p:sp>
        <p:nvSpPr>
          <p:cNvPr id="7" name="Footer Placeholder 4">
            <a:extLst>
              <a:ext uri="{FF2B5EF4-FFF2-40B4-BE49-F238E27FC236}">
                <a16:creationId xmlns:a16="http://schemas.microsoft.com/office/drawing/2014/main" id="{FBD3DD52-EC18-433F-1091-7EF601612219}"/>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Nuclear - The ITER Project”</a:t>
            </a:r>
          </a:p>
        </p:txBody>
      </p:sp>
      <p:sp>
        <p:nvSpPr>
          <p:cNvPr id="5" name="Date Placeholder 4">
            <a:extLst>
              <a:ext uri="{FF2B5EF4-FFF2-40B4-BE49-F238E27FC236}">
                <a16:creationId xmlns:a16="http://schemas.microsoft.com/office/drawing/2014/main" id="{A7432CC1-5C90-CCC5-9D47-7DD57DF58D9F}"/>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1543264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57C2616-DCF9-F695-6ADD-2C8DEE0C26D8}"/>
              </a:ext>
            </a:extLst>
          </p:cNvPr>
          <p:cNvSpPr>
            <a:spLocks noGrp="1"/>
          </p:cNvSpPr>
          <p:nvPr>
            <p:ph type="sldNum" sz="quarter" idx="12"/>
          </p:nvPr>
        </p:nvSpPr>
        <p:spPr/>
        <p:txBody>
          <a:bodyPr/>
          <a:lstStyle/>
          <a:p>
            <a:fld id="{55FCEEC9-82A2-4BB3-AB98-D18095280961}" type="slidenum">
              <a:rPr lang="en-US" smtClean="0"/>
              <a:t>15</a:t>
            </a:fld>
            <a:endParaRPr lang="en-US"/>
          </a:p>
        </p:txBody>
      </p:sp>
      <p:sp>
        <p:nvSpPr>
          <p:cNvPr id="10" name="TextBox 9">
            <a:extLst>
              <a:ext uri="{FF2B5EF4-FFF2-40B4-BE49-F238E27FC236}">
                <a16:creationId xmlns:a16="http://schemas.microsoft.com/office/drawing/2014/main" id="{2787B59B-244B-FC59-AEB7-D2425D691E39}"/>
              </a:ext>
            </a:extLst>
          </p:cNvPr>
          <p:cNvSpPr txBox="1"/>
          <p:nvPr/>
        </p:nvSpPr>
        <p:spPr>
          <a:xfrm>
            <a:off x="2665651" y="315964"/>
            <a:ext cx="6097656" cy="838948"/>
          </a:xfrm>
          <a:prstGeom prst="rect">
            <a:avLst/>
          </a:prstGeom>
          <a:noFill/>
        </p:spPr>
        <p:txBody>
          <a:bodyPr wrap="square">
            <a:spAutoFit/>
          </a:bodyPr>
          <a:lstStyle/>
          <a:p>
            <a:pPr marL="0" marR="0" algn="ctr">
              <a:lnSpc>
                <a:spcPct val="107000"/>
              </a:lnSpc>
              <a:spcBef>
                <a:spcPts val="0"/>
              </a:spcBef>
              <a:spcAft>
                <a:spcPts val="800"/>
              </a:spcAft>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6.c</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 sz="2000" b="1" u="sng" kern="100" dirty="0">
                <a:effectLst/>
                <a:latin typeface="Calibri" panose="020F0502020204030204" pitchFamily="34" charset="0"/>
                <a:ea typeface="Calibri" panose="020F0502020204030204" pitchFamily="34" charset="0"/>
                <a:cs typeface="Arial" panose="020B0604020202020204" pitchFamily="34" charset="0"/>
              </a:rPr>
              <a:t>THE TOKAMAK REACTOR</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p>
            <a:pPr marL="171450" marR="0" algn="ctr">
              <a:lnSpc>
                <a:spcPct val="107000"/>
              </a:lnSpc>
              <a:spcBef>
                <a:spcPts val="0"/>
              </a:spcBef>
              <a:spcAft>
                <a:spcPts val="800"/>
              </a:spcAft>
            </a:pP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The Composition of Magnetic Fields</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1" name="Picture 10" descr="Diagram, engineering drawing&#10;&#10;Description automatically generated">
            <a:extLst>
              <a:ext uri="{FF2B5EF4-FFF2-40B4-BE49-F238E27FC236}">
                <a16:creationId xmlns:a16="http://schemas.microsoft.com/office/drawing/2014/main" id="{D0A82171-0C10-914F-D139-A828BDC88D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400" y="1428585"/>
            <a:ext cx="4777740" cy="4358640"/>
          </a:xfrm>
          <a:prstGeom prst="rect">
            <a:avLst/>
          </a:prstGeom>
        </p:spPr>
      </p:pic>
      <p:sp>
        <p:nvSpPr>
          <p:cNvPr id="2" name="Footer Placeholder 4">
            <a:extLst>
              <a:ext uri="{FF2B5EF4-FFF2-40B4-BE49-F238E27FC236}">
                <a16:creationId xmlns:a16="http://schemas.microsoft.com/office/drawing/2014/main" id="{A82D625D-82ED-89C7-7985-21D7F437BF37}"/>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3" name="Date Placeholder 4">
            <a:extLst>
              <a:ext uri="{FF2B5EF4-FFF2-40B4-BE49-F238E27FC236}">
                <a16:creationId xmlns:a16="http://schemas.microsoft.com/office/drawing/2014/main" id="{8D4150DD-0425-7514-2293-CD0DF19380D8}"/>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1409123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2EAFE73-A5CC-2392-E6A3-78CF9BA4D517}"/>
              </a:ext>
            </a:extLst>
          </p:cNvPr>
          <p:cNvSpPr>
            <a:spLocks noGrp="1"/>
          </p:cNvSpPr>
          <p:nvPr>
            <p:ph type="ftr" sz="quarter" idx="11"/>
          </p:nvPr>
        </p:nvSpPr>
        <p:spPr>
          <a:xfrm>
            <a:off x="4038599" y="6356350"/>
            <a:ext cx="4382589"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6" name="Slide Number Placeholder 5">
            <a:extLst>
              <a:ext uri="{FF2B5EF4-FFF2-40B4-BE49-F238E27FC236}">
                <a16:creationId xmlns:a16="http://schemas.microsoft.com/office/drawing/2014/main" id="{EDC5F8F1-CA38-ABCD-0CFC-25DCF268AEC4}"/>
              </a:ext>
            </a:extLst>
          </p:cNvPr>
          <p:cNvSpPr>
            <a:spLocks noGrp="1"/>
          </p:cNvSpPr>
          <p:nvPr>
            <p:ph type="sldNum" sz="quarter" idx="12"/>
          </p:nvPr>
        </p:nvSpPr>
        <p:spPr/>
        <p:txBody>
          <a:bodyPr/>
          <a:lstStyle/>
          <a:p>
            <a:fld id="{55FCEEC9-82A2-4BB3-AB98-D18095280961}" type="slidenum">
              <a:rPr lang="en-US" smtClean="0"/>
              <a:t>16</a:t>
            </a:fld>
            <a:endParaRPr lang="en-US"/>
          </a:p>
        </p:txBody>
      </p:sp>
      <p:sp>
        <p:nvSpPr>
          <p:cNvPr id="13" name="TextBox 12">
            <a:extLst>
              <a:ext uri="{FF2B5EF4-FFF2-40B4-BE49-F238E27FC236}">
                <a16:creationId xmlns:a16="http://schemas.microsoft.com/office/drawing/2014/main" id="{E719A8CA-CB2E-EADA-EE24-BD9E34496E21}"/>
              </a:ext>
            </a:extLst>
          </p:cNvPr>
          <p:cNvSpPr txBox="1"/>
          <p:nvPr/>
        </p:nvSpPr>
        <p:spPr>
          <a:xfrm>
            <a:off x="2708366" y="136525"/>
            <a:ext cx="6096000" cy="838948"/>
          </a:xfrm>
          <a:prstGeom prst="rect">
            <a:avLst/>
          </a:prstGeom>
          <a:noFill/>
        </p:spPr>
        <p:txBody>
          <a:bodyPr wrap="square">
            <a:spAutoFit/>
          </a:bodyPr>
          <a:lstStyle/>
          <a:p>
            <a:pPr marL="0" marR="0" algn="ctr">
              <a:lnSpc>
                <a:spcPct val="107000"/>
              </a:lnSpc>
              <a:spcBef>
                <a:spcPts val="0"/>
              </a:spcBef>
              <a:spcAft>
                <a:spcPts val="800"/>
              </a:spcAft>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6.d</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 sz="2000" b="1" u="sng" kern="100" dirty="0">
                <a:effectLst/>
                <a:latin typeface="Calibri" panose="020F0502020204030204" pitchFamily="34" charset="0"/>
                <a:ea typeface="Calibri" panose="020F0502020204030204" pitchFamily="34" charset="0"/>
                <a:cs typeface="Arial" panose="020B0604020202020204" pitchFamily="34" charset="0"/>
              </a:rPr>
              <a:t>THE TOKAMAK REACTOR</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p>
            <a:pPr marL="457200" marR="0" algn="ctr">
              <a:lnSpc>
                <a:spcPct val="107000"/>
              </a:lnSpc>
              <a:spcBef>
                <a:spcPts val="0"/>
              </a:spcBef>
              <a:spcAft>
                <a:spcPts val="800"/>
              </a:spcAft>
            </a:pP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Toroidal Magnets</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4" name="Table 13">
            <a:extLst>
              <a:ext uri="{FF2B5EF4-FFF2-40B4-BE49-F238E27FC236}">
                <a16:creationId xmlns:a16="http://schemas.microsoft.com/office/drawing/2014/main" id="{09B302A0-7E31-A591-3EF3-024FC17A93D5}"/>
              </a:ext>
            </a:extLst>
          </p:cNvPr>
          <p:cNvGraphicFramePr>
            <a:graphicFrameLocks noGrp="1"/>
          </p:cNvGraphicFramePr>
          <p:nvPr>
            <p:extLst>
              <p:ext uri="{D42A27DB-BD31-4B8C-83A1-F6EECF244321}">
                <p14:modId xmlns:p14="http://schemas.microsoft.com/office/powerpoint/2010/main" val="3895009494"/>
              </p:ext>
            </p:extLst>
          </p:nvPr>
        </p:nvGraphicFramePr>
        <p:xfrm>
          <a:off x="9490166" y="1595437"/>
          <a:ext cx="1676400" cy="3667125"/>
        </p:xfrm>
        <a:graphic>
          <a:graphicData uri="http://schemas.openxmlformats.org/drawingml/2006/table">
            <a:tbl>
              <a:tblPr/>
              <a:tblGrid>
                <a:gridCol w="1676400">
                  <a:extLst>
                    <a:ext uri="{9D8B030D-6E8A-4147-A177-3AD203B41FA5}">
                      <a16:colId xmlns:a16="http://schemas.microsoft.com/office/drawing/2014/main" val="272787962"/>
                    </a:ext>
                  </a:extLst>
                </a:gridCol>
              </a:tblGrid>
              <a:tr h="733425">
                <a:tc>
                  <a:txBody>
                    <a:bodyPr/>
                    <a:lstStyle/>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magnetic field</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a:effectLst/>
                          <a:latin typeface="Calibri" panose="020F0502020204030204" pitchFamily="34" charset="0"/>
                          <a:ea typeface="Calibri" panose="020F0502020204030204" pitchFamily="34" charset="0"/>
                          <a:cs typeface="Arial" panose="020B0604020202020204" pitchFamily="34" charset="0"/>
                        </a:rPr>
                        <a:t>11.8 Tesla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6055254"/>
                  </a:ext>
                </a:extLst>
              </a:tr>
              <a:tr h="733425">
                <a:tc>
                  <a:txBody>
                    <a:bodyPr/>
                    <a:lstStyle/>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number</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a:effectLst/>
                          <a:latin typeface="Calibri" panose="020F0502020204030204" pitchFamily="34" charset="0"/>
                          <a:ea typeface="Calibri" panose="020F0502020204030204" pitchFamily="34" charset="0"/>
                          <a:cs typeface="Arial" panose="020B0604020202020204" pitchFamily="34" charset="0"/>
                        </a:rPr>
                        <a:t>18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6528903"/>
                  </a:ext>
                </a:extLst>
              </a:tr>
              <a:tr h="733425">
                <a:tc>
                  <a:txBody>
                    <a:bodyPr/>
                    <a:lstStyle/>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current</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a:effectLst/>
                          <a:latin typeface="Calibri" panose="020F0502020204030204" pitchFamily="34" charset="0"/>
                          <a:ea typeface="Calibri" panose="020F0502020204030204" pitchFamily="34" charset="0"/>
                          <a:cs typeface="Arial" panose="020B0604020202020204" pitchFamily="34" charset="0"/>
                        </a:rPr>
                        <a:t>60,000 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3625049"/>
                  </a:ext>
                </a:extLst>
              </a:tr>
              <a:tr h="733425">
                <a:tc>
                  <a:txBody>
                    <a:bodyPr/>
                    <a:lstStyle/>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measurement</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 </a:t>
                      </a:r>
                      <a:r>
                        <a:rPr lang="en" sz="2000">
                          <a:effectLst/>
                          <a:latin typeface="Calibri" panose="020F0502020204030204" pitchFamily="34" charset="0"/>
                          <a:ea typeface="Calibri" panose="020F0502020204030204" pitchFamily="34" charset="0"/>
                          <a:cs typeface="Arial" panose="020B0604020202020204" pitchFamily="34" charset="0"/>
                        </a:rPr>
                        <a:t>17 x 9 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2020171"/>
                  </a:ext>
                </a:extLst>
              </a:tr>
              <a:tr h="733425">
                <a:tc>
                  <a:txBody>
                    <a:bodyPr/>
                    <a:lstStyle/>
                    <a:p>
                      <a:pPr marL="0" marR="0" algn="ctr">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weight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dirty="0">
                          <a:effectLst/>
                          <a:latin typeface="Calibri" panose="020F0502020204030204" pitchFamily="34" charset="0"/>
                          <a:ea typeface="Calibri" panose="020F0502020204030204" pitchFamily="34" charset="0"/>
                          <a:cs typeface="Arial" panose="020B0604020202020204" pitchFamily="34" charset="0"/>
                        </a:rPr>
                        <a:t>320 Ton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1948023"/>
                  </a:ext>
                </a:extLst>
              </a:tr>
            </a:tbl>
          </a:graphicData>
        </a:graphic>
      </p:graphicFrame>
      <p:pic>
        <p:nvPicPr>
          <p:cNvPr id="15" name="Picture 14" descr="A picture containing toy, stack, miller&#10;&#10;Description automatically generated">
            <a:extLst>
              <a:ext uri="{FF2B5EF4-FFF2-40B4-BE49-F238E27FC236}">
                <a16:creationId xmlns:a16="http://schemas.microsoft.com/office/drawing/2014/main" id="{F81D9D86-A302-EDA3-C93D-70312D9A8C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1922" y="1167765"/>
            <a:ext cx="5948238" cy="5012691"/>
          </a:xfrm>
          <a:prstGeom prst="rect">
            <a:avLst/>
          </a:prstGeom>
          <a:ln>
            <a:solidFill>
              <a:srgbClr val="4472C4"/>
            </a:solidFill>
          </a:ln>
        </p:spPr>
      </p:pic>
      <p:sp>
        <p:nvSpPr>
          <p:cNvPr id="2" name="Date Placeholder 4">
            <a:extLst>
              <a:ext uri="{FF2B5EF4-FFF2-40B4-BE49-F238E27FC236}">
                <a16:creationId xmlns:a16="http://schemas.microsoft.com/office/drawing/2014/main" id="{0D165735-154A-0D97-9EA2-133C561A8D5E}"/>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3578802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10F8D9-376B-E664-E0FF-1DCD158870E7}"/>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6" name="Slide Number Placeholder 5">
            <a:extLst>
              <a:ext uri="{FF2B5EF4-FFF2-40B4-BE49-F238E27FC236}">
                <a16:creationId xmlns:a16="http://schemas.microsoft.com/office/drawing/2014/main" id="{D469060E-B0C0-BAFA-E411-D2E949E24B18}"/>
              </a:ext>
            </a:extLst>
          </p:cNvPr>
          <p:cNvSpPr>
            <a:spLocks noGrp="1"/>
          </p:cNvSpPr>
          <p:nvPr>
            <p:ph type="sldNum" sz="quarter" idx="12"/>
          </p:nvPr>
        </p:nvSpPr>
        <p:spPr/>
        <p:txBody>
          <a:bodyPr/>
          <a:lstStyle/>
          <a:p>
            <a:fld id="{55FCEEC9-82A2-4BB3-AB98-D18095280961}" type="slidenum">
              <a:rPr lang="en-US" smtClean="0"/>
              <a:t>17</a:t>
            </a:fld>
            <a:endParaRPr lang="en-US"/>
          </a:p>
        </p:txBody>
      </p:sp>
      <p:sp>
        <p:nvSpPr>
          <p:cNvPr id="8" name="TextBox 7">
            <a:extLst>
              <a:ext uri="{FF2B5EF4-FFF2-40B4-BE49-F238E27FC236}">
                <a16:creationId xmlns:a16="http://schemas.microsoft.com/office/drawing/2014/main" id="{99A29B57-98CA-1C27-D31C-6CEE4E39BA86}"/>
              </a:ext>
            </a:extLst>
          </p:cNvPr>
          <p:cNvSpPr txBox="1"/>
          <p:nvPr/>
        </p:nvSpPr>
        <p:spPr>
          <a:xfrm>
            <a:off x="2770154" y="220170"/>
            <a:ext cx="6097656" cy="838948"/>
          </a:xfrm>
          <a:prstGeom prst="rect">
            <a:avLst/>
          </a:prstGeom>
          <a:noFill/>
        </p:spPr>
        <p:txBody>
          <a:bodyPr wrap="square">
            <a:spAutoFit/>
          </a:bodyPr>
          <a:lstStyle/>
          <a:p>
            <a:pPr marL="0" marR="0" algn="ctr">
              <a:lnSpc>
                <a:spcPct val="107000"/>
              </a:lnSpc>
              <a:spcBef>
                <a:spcPts val="0"/>
              </a:spcBef>
              <a:spcAft>
                <a:spcPts val="800"/>
              </a:spcAft>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6.e</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 sz="2000" b="1" u="sng" kern="100" dirty="0">
                <a:effectLst/>
                <a:latin typeface="Calibri" panose="020F0502020204030204" pitchFamily="34" charset="0"/>
                <a:ea typeface="Calibri" panose="020F0502020204030204" pitchFamily="34" charset="0"/>
                <a:cs typeface="Arial" panose="020B0604020202020204" pitchFamily="34" charset="0"/>
              </a:rPr>
              <a:t>THE TOKAMAK REACTOR</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p>
            <a:pPr marL="400050" marR="0" algn="ctr">
              <a:lnSpc>
                <a:spcPct val="107000"/>
              </a:lnSpc>
              <a:spcBef>
                <a:spcPts val="0"/>
              </a:spcBef>
              <a:spcAft>
                <a:spcPts val="800"/>
              </a:spcAft>
              <a:tabLst>
                <a:tab pos="57150" algn="l"/>
              </a:tabLst>
            </a:pP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Poloidal Magnets</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descr="A picture containing LEGO, toy, indoor, stack&#10;&#10;Description automatically generated">
            <a:extLst>
              <a:ext uri="{FF2B5EF4-FFF2-40B4-BE49-F238E27FC236}">
                <a16:creationId xmlns:a16="http://schemas.microsoft.com/office/drawing/2014/main" id="{80498FFC-87E2-B9BB-DC9D-83834CA6CD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0146" y="1162404"/>
            <a:ext cx="6002365" cy="5026218"/>
          </a:xfrm>
          <a:prstGeom prst="rect">
            <a:avLst/>
          </a:prstGeom>
          <a:ln w="12700">
            <a:solidFill>
              <a:srgbClr val="4472C4"/>
            </a:solidFill>
          </a:ln>
        </p:spPr>
      </p:pic>
      <p:graphicFrame>
        <p:nvGraphicFramePr>
          <p:cNvPr id="10" name="Table 9">
            <a:extLst>
              <a:ext uri="{FF2B5EF4-FFF2-40B4-BE49-F238E27FC236}">
                <a16:creationId xmlns:a16="http://schemas.microsoft.com/office/drawing/2014/main" id="{70E4CE23-10B4-3605-F5C9-51D84894B406}"/>
              </a:ext>
            </a:extLst>
          </p:cNvPr>
          <p:cNvGraphicFramePr>
            <a:graphicFrameLocks noGrp="1"/>
          </p:cNvGraphicFramePr>
          <p:nvPr>
            <p:extLst>
              <p:ext uri="{D42A27DB-BD31-4B8C-83A1-F6EECF244321}">
                <p14:modId xmlns:p14="http://schemas.microsoft.com/office/powerpoint/2010/main" val="822809479"/>
              </p:ext>
            </p:extLst>
          </p:nvPr>
        </p:nvGraphicFramePr>
        <p:xfrm>
          <a:off x="8867810" y="1863884"/>
          <a:ext cx="1768475" cy="2933700"/>
        </p:xfrm>
        <a:graphic>
          <a:graphicData uri="http://schemas.openxmlformats.org/drawingml/2006/table">
            <a:tbl>
              <a:tblPr/>
              <a:tblGrid>
                <a:gridCol w="1768475">
                  <a:extLst>
                    <a:ext uri="{9D8B030D-6E8A-4147-A177-3AD203B41FA5}">
                      <a16:colId xmlns:a16="http://schemas.microsoft.com/office/drawing/2014/main" val="3659432858"/>
                    </a:ext>
                  </a:extLst>
                </a:gridCol>
              </a:tblGrid>
              <a:tr h="733425">
                <a:tc>
                  <a:txBody>
                    <a:bodyPr/>
                    <a:lstStyle/>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number</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a:effectLst/>
                          <a:latin typeface="Calibri" panose="020F0502020204030204" pitchFamily="34" charset="0"/>
                          <a:ea typeface="Calibri" panose="020F0502020204030204" pitchFamily="34" charset="0"/>
                          <a:cs typeface="Arial" panose="020B0604020202020204" pitchFamily="34" charset="0"/>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0891769"/>
                  </a:ext>
                </a:extLst>
              </a:tr>
              <a:tr h="733425">
                <a:tc>
                  <a:txBody>
                    <a:bodyPr/>
                    <a:lstStyle/>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diameter</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range </a:t>
                      </a:r>
                      <a:r>
                        <a:rPr lang="en" sz="2000">
                          <a:effectLst/>
                          <a:latin typeface="Calibri" panose="020F0502020204030204" pitchFamily="34" charset="0"/>
                          <a:ea typeface="Calibri" panose="020F0502020204030204" pitchFamily="34" charset="0"/>
                          <a:cs typeface="Arial" panose="020B0604020202020204" pitchFamily="34" charset="0"/>
                        </a:rPr>
                        <a:t>17-25 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0580556"/>
                  </a:ext>
                </a:extLst>
              </a:tr>
              <a:tr h="733425">
                <a:tc>
                  <a:txBody>
                    <a:bodyPr/>
                    <a:lstStyle/>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temperatures</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a:effectLst/>
                          <a:latin typeface="Calibri" panose="020F0502020204030204" pitchFamily="34" charset="0"/>
                          <a:ea typeface="Calibri" panose="020F0502020204030204" pitchFamily="34" charset="0"/>
                          <a:cs typeface="Arial" panose="020B0604020202020204" pitchFamily="34" charset="0"/>
                        </a:rPr>
                        <a:t>-269 °C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4014183"/>
                  </a:ext>
                </a:extLst>
              </a:tr>
              <a:tr h="733425">
                <a:tc>
                  <a:txBody>
                    <a:bodyPr/>
                    <a:lstStyle/>
                    <a:p>
                      <a:pPr marL="0" marR="0" algn="ctr">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weight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range </a:t>
                      </a:r>
                      <a:r>
                        <a:rPr lang="en" sz="2000" dirty="0">
                          <a:effectLst/>
                          <a:latin typeface="Calibri" panose="020F0502020204030204" pitchFamily="34" charset="0"/>
                          <a:ea typeface="Calibri" panose="020F0502020204030204" pitchFamily="34" charset="0"/>
                          <a:cs typeface="Arial" panose="020B0604020202020204" pitchFamily="34" charset="0"/>
                        </a:rPr>
                        <a:t>200-400 Tn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2299901"/>
                  </a:ext>
                </a:extLst>
              </a:tr>
            </a:tbl>
          </a:graphicData>
        </a:graphic>
      </p:graphicFrame>
      <p:sp>
        <p:nvSpPr>
          <p:cNvPr id="2" name="Date Placeholder 4">
            <a:extLst>
              <a:ext uri="{FF2B5EF4-FFF2-40B4-BE49-F238E27FC236}">
                <a16:creationId xmlns:a16="http://schemas.microsoft.com/office/drawing/2014/main" id="{9F820775-6A1E-7DFF-787E-58648C946E7A}"/>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844233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4939E3E-13BB-5713-9A7A-5507E4B4FF70}"/>
              </a:ext>
            </a:extLst>
          </p:cNvPr>
          <p:cNvSpPr>
            <a:spLocks noGrp="1"/>
          </p:cNvSpPr>
          <p:nvPr>
            <p:ph type="sldNum" sz="quarter" idx="12"/>
          </p:nvPr>
        </p:nvSpPr>
        <p:spPr/>
        <p:txBody>
          <a:bodyPr/>
          <a:lstStyle/>
          <a:p>
            <a:fld id="{55FCEEC9-82A2-4BB3-AB98-D18095280961}" type="slidenum">
              <a:rPr lang="en-US" smtClean="0"/>
              <a:t>18</a:t>
            </a:fld>
            <a:endParaRPr lang="en-US"/>
          </a:p>
        </p:txBody>
      </p:sp>
      <p:sp>
        <p:nvSpPr>
          <p:cNvPr id="8" name="TextBox 7">
            <a:extLst>
              <a:ext uri="{FF2B5EF4-FFF2-40B4-BE49-F238E27FC236}">
                <a16:creationId xmlns:a16="http://schemas.microsoft.com/office/drawing/2014/main" id="{C2552EAA-ECE0-9157-376A-0CB7FC2D6196}"/>
              </a:ext>
            </a:extLst>
          </p:cNvPr>
          <p:cNvSpPr txBox="1"/>
          <p:nvPr/>
        </p:nvSpPr>
        <p:spPr>
          <a:xfrm>
            <a:off x="2882537" y="300724"/>
            <a:ext cx="6096000" cy="838948"/>
          </a:xfrm>
          <a:prstGeom prst="rect">
            <a:avLst/>
          </a:prstGeom>
          <a:noFill/>
        </p:spPr>
        <p:txBody>
          <a:bodyPr wrap="square">
            <a:spAutoFit/>
          </a:bodyPr>
          <a:lstStyle/>
          <a:p>
            <a:pPr marL="0" marR="0" algn="ctr">
              <a:lnSpc>
                <a:spcPct val="107000"/>
              </a:lnSpc>
              <a:spcBef>
                <a:spcPts val="0"/>
              </a:spcBef>
              <a:spcAft>
                <a:spcPts val="800"/>
              </a:spcAft>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6.f</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 sz="2000" b="1" u="sng" kern="100" dirty="0">
                <a:effectLst/>
                <a:latin typeface="Calibri" panose="020F0502020204030204" pitchFamily="34" charset="0"/>
                <a:ea typeface="Calibri" panose="020F0502020204030204" pitchFamily="34" charset="0"/>
                <a:cs typeface="Arial" panose="020B0604020202020204" pitchFamily="34" charset="0"/>
              </a:rPr>
              <a:t>THE TOKAMAK REACTOR</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p>
            <a:pPr marL="571500" marR="0" algn="ctr">
              <a:lnSpc>
                <a:spcPct val="107000"/>
              </a:lnSpc>
              <a:spcBef>
                <a:spcPts val="0"/>
              </a:spcBef>
              <a:spcAft>
                <a:spcPts val="800"/>
              </a:spcAft>
            </a:pP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Central Solenoid</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9" name="Table 8">
            <a:extLst>
              <a:ext uri="{FF2B5EF4-FFF2-40B4-BE49-F238E27FC236}">
                <a16:creationId xmlns:a16="http://schemas.microsoft.com/office/drawing/2014/main" id="{71B04C32-5805-9CB5-0058-EF447EAE7016}"/>
              </a:ext>
            </a:extLst>
          </p:cNvPr>
          <p:cNvGraphicFramePr>
            <a:graphicFrameLocks noGrp="1"/>
          </p:cNvGraphicFramePr>
          <p:nvPr>
            <p:extLst>
              <p:ext uri="{D42A27DB-BD31-4B8C-83A1-F6EECF244321}">
                <p14:modId xmlns:p14="http://schemas.microsoft.com/office/powerpoint/2010/main" val="928639208"/>
              </p:ext>
            </p:extLst>
          </p:nvPr>
        </p:nvGraphicFramePr>
        <p:xfrm>
          <a:off x="7464914" y="1733141"/>
          <a:ext cx="1768475" cy="3667125"/>
        </p:xfrm>
        <a:graphic>
          <a:graphicData uri="http://schemas.openxmlformats.org/drawingml/2006/table">
            <a:tbl>
              <a:tblPr/>
              <a:tblGrid>
                <a:gridCol w="1768475">
                  <a:extLst>
                    <a:ext uri="{9D8B030D-6E8A-4147-A177-3AD203B41FA5}">
                      <a16:colId xmlns:a16="http://schemas.microsoft.com/office/drawing/2014/main" val="2573537382"/>
                    </a:ext>
                  </a:extLst>
                </a:gridCol>
              </a:tblGrid>
              <a:tr h="733425">
                <a:tc>
                  <a:txBody>
                    <a:bodyPr/>
                    <a:lstStyle/>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magnetic field</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a:effectLst/>
                          <a:latin typeface="Calibri" panose="020F0502020204030204" pitchFamily="34" charset="0"/>
                          <a:ea typeface="Calibri" panose="020F0502020204030204" pitchFamily="34" charset="0"/>
                          <a:cs typeface="Arial" panose="020B0604020202020204" pitchFamily="34" charset="0"/>
                        </a:rPr>
                        <a:t>13 Tesla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7933613"/>
                  </a:ext>
                </a:extLst>
              </a:tr>
              <a:tr h="733425">
                <a:tc>
                  <a:txBody>
                    <a:bodyPr/>
                    <a:lstStyle/>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current</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a:effectLst/>
                          <a:latin typeface="Calibri" panose="020F0502020204030204" pitchFamily="34" charset="0"/>
                          <a:ea typeface="Calibri" panose="020F0502020204030204" pitchFamily="34" charset="0"/>
                          <a:cs typeface="Arial" panose="020B0604020202020204" pitchFamily="34" charset="0"/>
                        </a:rPr>
                        <a:t>15,000 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5168286"/>
                  </a:ext>
                </a:extLst>
              </a:tr>
              <a:tr h="733425">
                <a:tc>
                  <a:txBody>
                    <a:bodyPr/>
                    <a:lstStyle/>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Height</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a:effectLst/>
                          <a:latin typeface="Calibri" panose="020F0502020204030204" pitchFamily="34" charset="0"/>
                          <a:ea typeface="Calibri" panose="020F0502020204030204" pitchFamily="34" charset="0"/>
                          <a:cs typeface="Arial" panose="020B0604020202020204" pitchFamily="34" charset="0"/>
                        </a:rPr>
                        <a:t>18 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1779841"/>
                  </a:ext>
                </a:extLst>
              </a:tr>
              <a:tr h="733425">
                <a:tc>
                  <a:txBody>
                    <a:bodyPr/>
                    <a:lstStyle/>
                    <a:p>
                      <a:pPr marL="0" marR="0" algn="ctr">
                        <a:lnSpc>
                          <a:spcPct val="107000"/>
                        </a:lnSpc>
                        <a:spcBef>
                          <a:spcPts val="0"/>
                        </a:spcBef>
                        <a:spcAft>
                          <a:spcPts val="800"/>
                        </a:spcAft>
                      </a:pPr>
                      <a:r>
                        <a:rPr lang="en" sz="1400">
                          <a:effectLst/>
                          <a:latin typeface="Calibri" panose="020F0502020204030204" pitchFamily="34" charset="0"/>
                          <a:ea typeface="Calibri" panose="020F0502020204030204" pitchFamily="34" charset="0"/>
                          <a:cs typeface="Arial" panose="020B0604020202020204" pitchFamily="34" charset="0"/>
                        </a:rPr>
                        <a:t>diameter</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a:effectLst/>
                          <a:latin typeface="Calibri" panose="020F0502020204030204" pitchFamily="34" charset="0"/>
                          <a:ea typeface="Calibri" panose="020F0502020204030204" pitchFamily="34" charset="0"/>
                          <a:cs typeface="Arial" panose="020B0604020202020204" pitchFamily="34" charset="0"/>
                        </a:rPr>
                        <a:t>4 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7860799"/>
                  </a:ext>
                </a:extLst>
              </a:tr>
              <a:tr h="733425">
                <a:tc>
                  <a:txBody>
                    <a:bodyPr/>
                    <a:lstStyle/>
                    <a:p>
                      <a:pPr marL="0" marR="0" algn="ctr">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weight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dirty="0">
                          <a:effectLst/>
                          <a:latin typeface="Calibri" panose="020F0502020204030204" pitchFamily="34" charset="0"/>
                          <a:ea typeface="Calibri" panose="020F0502020204030204" pitchFamily="34" charset="0"/>
                          <a:cs typeface="Arial" panose="020B0604020202020204" pitchFamily="34" charset="0"/>
                        </a:rPr>
                        <a:t>1,000 Tn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5142986"/>
                  </a:ext>
                </a:extLst>
              </a:tr>
            </a:tbl>
          </a:graphicData>
        </a:graphic>
      </p:graphicFrame>
      <p:pic>
        <p:nvPicPr>
          <p:cNvPr id="10" name="Picture 9" descr="Background pattern&#10;&#10;Description automatically generated">
            <a:extLst>
              <a:ext uri="{FF2B5EF4-FFF2-40B4-BE49-F238E27FC236}">
                <a16:creationId xmlns:a16="http://schemas.microsoft.com/office/drawing/2014/main" id="{C815CA6C-A511-5639-F838-692F982B3944}"/>
              </a:ext>
            </a:extLst>
          </p:cNvPr>
          <p:cNvPicPr>
            <a:picLocks noChangeAspect="1"/>
          </p:cNvPicPr>
          <p:nvPr/>
        </p:nvPicPr>
        <p:blipFill rotWithShape="1">
          <a:blip r:embed="rId2">
            <a:extLst>
              <a:ext uri="{28A0092B-C50C-407E-A947-70E740481C1C}">
                <a14:useLocalDpi xmlns:a14="http://schemas.microsoft.com/office/drawing/2010/main" val="0"/>
              </a:ext>
            </a:extLst>
          </a:blip>
          <a:srcRect t="1326" r="3041"/>
          <a:stretch/>
        </p:blipFill>
        <p:spPr bwMode="auto">
          <a:xfrm>
            <a:off x="3265487" y="1481860"/>
            <a:ext cx="1546225" cy="4467860"/>
          </a:xfrm>
          <a:prstGeom prst="rect">
            <a:avLst/>
          </a:prstGeom>
          <a:ln w="9525" cap="flat" cmpd="sng" algn="ctr">
            <a:solidFill>
              <a:srgbClr val="4472C4"/>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2" name="Footer Placeholder 4">
            <a:extLst>
              <a:ext uri="{FF2B5EF4-FFF2-40B4-BE49-F238E27FC236}">
                <a16:creationId xmlns:a16="http://schemas.microsoft.com/office/drawing/2014/main" id="{D4FB567D-99ED-C75D-9A0D-CF2E5325A128}"/>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3" name="Date Placeholder 4">
            <a:extLst>
              <a:ext uri="{FF2B5EF4-FFF2-40B4-BE49-F238E27FC236}">
                <a16:creationId xmlns:a16="http://schemas.microsoft.com/office/drawing/2014/main" id="{D902B5C0-0727-CDC4-721D-73BF40E028C5}"/>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937844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A076177-2001-769F-3B09-CFDD0D833D4E}"/>
              </a:ext>
            </a:extLst>
          </p:cNvPr>
          <p:cNvSpPr>
            <a:spLocks noGrp="1"/>
          </p:cNvSpPr>
          <p:nvPr>
            <p:ph type="sldNum" sz="quarter" idx="12"/>
          </p:nvPr>
        </p:nvSpPr>
        <p:spPr/>
        <p:txBody>
          <a:bodyPr/>
          <a:lstStyle/>
          <a:p>
            <a:fld id="{55FCEEC9-82A2-4BB3-AB98-D18095280961}" type="slidenum">
              <a:rPr lang="en-US" smtClean="0"/>
              <a:t>19</a:t>
            </a:fld>
            <a:endParaRPr lang="en-US"/>
          </a:p>
        </p:txBody>
      </p:sp>
      <p:sp>
        <p:nvSpPr>
          <p:cNvPr id="8" name="TextBox 7">
            <a:extLst>
              <a:ext uri="{FF2B5EF4-FFF2-40B4-BE49-F238E27FC236}">
                <a16:creationId xmlns:a16="http://schemas.microsoft.com/office/drawing/2014/main" id="{9E8E0869-75E1-FB14-E9AB-A3AEC939E9AD}"/>
              </a:ext>
            </a:extLst>
          </p:cNvPr>
          <p:cNvSpPr txBox="1"/>
          <p:nvPr/>
        </p:nvSpPr>
        <p:spPr>
          <a:xfrm>
            <a:off x="2865120" y="300724"/>
            <a:ext cx="6096000" cy="791755"/>
          </a:xfrm>
          <a:prstGeom prst="rect">
            <a:avLst/>
          </a:prstGeom>
          <a:noFill/>
        </p:spPr>
        <p:txBody>
          <a:bodyPr wrap="square">
            <a:spAutoFit/>
          </a:bodyPr>
          <a:lstStyle/>
          <a:p>
            <a:pPr marL="0" marR="0" algn="ctr">
              <a:spcBef>
                <a:spcPts val="0"/>
              </a:spcBef>
              <a:spcAft>
                <a:spcPts val="600"/>
              </a:spcAft>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6.g</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 sz="2000" b="1" u="sng" kern="100" dirty="0">
                <a:effectLst/>
                <a:latin typeface="Calibri" panose="020F0502020204030204" pitchFamily="34" charset="0"/>
                <a:ea typeface="Calibri" panose="020F0502020204030204" pitchFamily="34" charset="0"/>
                <a:cs typeface="Arial" panose="020B0604020202020204" pitchFamily="34" charset="0"/>
              </a:rPr>
              <a:t>THE TOKAMAK REACTOR</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p>
            <a:pPr marL="514350" marR="0" algn="ctr">
              <a:lnSpc>
                <a:spcPct val="107000"/>
              </a:lnSpc>
              <a:spcBef>
                <a:spcPts val="0"/>
              </a:spcBef>
              <a:spcAft>
                <a:spcPts val="800"/>
              </a:spcAft>
            </a:pP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Cryostat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descr="A picture containing toy, stack, miller&#10;&#10;Description automatically generated">
            <a:extLst>
              <a:ext uri="{FF2B5EF4-FFF2-40B4-BE49-F238E27FC236}">
                <a16:creationId xmlns:a16="http://schemas.microsoft.com/office/drawing/2014/main" id="{4738891E-EF75-D716-091E-AA36EC9DF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598" y="1196038"/>
            <a:ext cx="5096694" cy="4223298"/>
          </a:xfrm>
          <a:prstGeom prst="rect">
            <a:avLst/>
          </a:prstGeom>
          <a:ln>
            <a:solidFill>
              <a:srgbClr val="4472C4"/>
            </a:solidFill>
          </a:ln>
        </p:spPr>
      </p:pic>
      <p:graphicFrame>
        <p:nvGraphicFramePr>
          <p:cNvPr id="10" name="Table 9">
            <a:extLst>
              <a:ext uri="{FF2B5EF4-FFF2-40B4-BE49-F238E27FC236}">
                <a16:creationId xmlns:a16="http://schemas.microsoft.com/office/drawing/2014/main" id="{5B1D496A-68FA-8518-353E-EE9976A8E8E8}"/>
              </a:ext>
            </a:extLst>
          </p:cNvPr>
          <p:cNvGraphicFramePr>
            <a:graphicFrameLocks noGrp="1"/>
          </p:cNvGraphicFramePr>
          <p:nvPr>
            <p:extLst>
              <p:ext uri="{D42A27DB-BD31-4B8C-83A1-F6EECF244321}">
                <p14:modId xmlns:p14="http://schemas.microsoft.com/office/powerpoint/2010/main" val="4035920383"/>
              </p:ext>
            </p:extLst>
          </p:nvPr>
        </p:nvGraphicFramePr>
        <p:xfrm>
          <a:off x="8610600" y="2103208"/>
          <a:ext cx="1768475" cy="2200275"/>
        </p:xfrm>
        <a:graphic>
          <a:graphicData uri="http://schemas.openxmlformats.org/drawingml/2006/table">
            <a:tbl>
              <a:tblPr/>
              <a:tblGrid>
                <a:gridCol w="1768475">
                  <a:extLst>
                    <a:ext uri="{9D8B030D-6E8A-4147-A177-3AD203B41FA5}">
                      <a16:colId xmlns:a16="http://schemas.microsoft.com/office/drawing/2014/main" val="3952768431"/>
                    </a:ext>
                  </a:extLst>
                </a:gridCol>
              </a:tblGrid>
              <a:tr h="733425">
                <a:tc>
                  <a:txBody>
                    <a:bodyPr/>
                    <a:lstStyle/>
                    <a:p>
                      <a:pPr marL="0" marR="0" algn="ctr">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Total Volume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dirty="0">
                          <a:effectLst/>
                          <a:latin typeface="Calibri" panose="020F0502020204030204" pitchFamily="34" charset="0"/>
                          <a:ea typeface="Calibri" panose="020F0502020204030204" pitchFamily="34" charset="0"/>
                          <a:cs typeface="Arial" panose="020B0604020202020204" pitchFamily="34" charset="0"/>
                        </a:rPr>
                        <a:t>16,000 m3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4435075"/>
                  </a:ext>
                </a:extLst>
              </a:tr>
              <a:tr h="733425">
                <a:tc>
                  <a:txBody>
                    <a:bodyPr/>
                    <a:lstStyle/>
                    <a:p>
                      <a:pPr marL="0" marR="0" algn="ctr">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measurement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 </a:t>
                      </a:r>
                      <a:r>
                        <a:rPr lang="en" sz="2000" dirty="0">
                          <a:effectLst/>
                          <a:latin typeface="Calibri" panose="020F0502020204030204" pitchFamily="34" charset="0"/>
                          <a:ea typeface="Calibri" panose="020F0502020204030204" pitchFamily="34" charset="0"/>
                          <a:cs typeface="Arial" panose="020B0604020202020204" pitchFamily="34" charset="0"/>
                        </a:rPr>
                        <a:t>29 x 29 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7187622"/>
                  </a:ext>
                </a:extLst>
              </a:tr>
              <a:tr h="733425">
                <a:tc>
                  <a:txBody>
                    <a:bodyPr/>
                    <a:lstStyle/>
                    <a:p>
                      <a:pPr marL="0" marR="0" algn="ctr">
                        <a:lnSpc>
                          <a:spcPct val="107000"/>
                        </a:lnSpc>
                        <a:spcBef>
                          <a:spcPts val="0"/>
                        </a:spcBef>
                        <a:spcAft>
                          <a:spcPts val="800"/>
                        </a:spcAft>
                      </a:pPr>
                      <a:r>
                        <a:rPr lang="en" sz="1400" dirty="0">
                          <a:effectLst/>
                          <a:latin typeface="Calibri" panose="020F0502020204030204" pitchFamily="34" charset="0"/>
                          <a:ea typeface="Calibri" panose="020F0502020204030204" pitchFamily="34" charset="0"/>
                          <a:cs typeface="Arial" panose="020B0604020202020204" pitchFamily="34" charset="0"/>
                        </a:rPr>
                        <a:t>weight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 sz="2000" dirty="0">
                          <a:effectLst/>
                          <a:latin typeface="Calibri" panose="020F0502020204030204" pitchFamily="34" charset="0"/>
                          <a:ea typeface="Calibri" panose="020F0502020204030204" pitchFamily="34" charset="0"/>
                          <a:cs typeface="Arial" panose="020B0604020202020204" pitchFamily="34" charset="0"/>
                        </a:rPr>
                        <a:t>3 900 Tn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5205723"/>
                  </a:ext>
                </a:extLst>
              </a:tr>
            </a:tbl>
          </a:graphicData>
        </a:graphic>
      </p:graphicFrame>
      <p:sp>
        <p:nvSpPr>
          <p:cNvPr id="12" name="TextBox 11">
            <a:extLst>
              <a:ext uri="{FF2B5EF4-FFF2-40B4-BE49-F238E27FC236}">
                <a16:creationId xmlns:a16="http://schemas.microsoft.com/office/drawing/2014/main" id="{D6D4359C-ECE9-53F4-34F0-FA0097F976D1}"/>
              </a:ext>
            </a:extLst>
          </p:cNvPr>
          <p:cNvSpPr txBox="1"/>
          <p:nvPr/>
        </p:nvSpPr>
        <p:spPr>
          <a:xfrm>
            <a:off x="2966812" y="5540143"/>
            <a:ext cx="8908869" cy="543162"/>
          </a:xfrm>
          <a:prstGeom prst="rect">
            <a:avLst/>
          </a:prstGeom>
          <a:noFill/>
        </p:spPr>
        <p:txBody>
          <a:bodyPr wrap="square">
            <a:spAutoFit/>
          </a:bodyPr>
          <a:lstStyle/>
          <a:p>
            <a:pPr marL="511810" marR="1920240" algn="ctr">
              <a:lnSpc>
                <a:spcPct val="107000"/>
              </a:lnSpc>
              <a:spcBef>
                <a:spcPts val="1200"/>
              </a:spcBef>
              <a:spcAft>
                <a:spcPts val="0"/>
              </a:spcAft>
            </a:pPr>
            <a:r>
              <a:rPr lang="en" sz="14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The ITER </a:t>
            </a:r>
            <a:r>
              <a:rPr lang="en" sz="1400"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cryostat </a:t>
            </a:r>
            <a:r>
              <a:rPr lang="en" sz="14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provides the high-vacuum, ultra-cold environment for the Vacuum Vessel and superconducting magnets.</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4">
            <a:extLst>
              <a:ext uri="{FF2B5EF4-FFF2-40B4-BE49-F238E27FC236}">
                <a16:creationId xmlns:a16="http://schemas.microsoft.com/office/drawing/2014/main" id="{085556B3-68DD-2716-B858-687005EFF3BB}"/>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3" name="Date Placeholder 4">
            <a:extLst>
              <a:ext uri="{FF2B5EF4-FFF2-40B4-BE49-F238E27FC236}">
                <a16:creationId xmlns:a16="http://schemas.microsoft.com/office/drawing/2014/main" id="{57B984F8-9EA4-7754-6D7F-74D825092BE6}"/>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528377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E625984-03AC-811F-8435-10A5BA535F64}"/>
              </a:ext>
            </a:extLst>
          </p:cNvPr>
          <p:cNvSpPr>
            <a:spLocks noGrp="1"/>
          </p:cNvSpPr>
          <p:nvPr>
            <p:ph type="sldNum" sz="quarter" idx="12"/>
          </p:nvPr>
        </p:nvSpPr>
        <p:spPr/>
        <p:txBody>
          <a:bodyPr/>
          <a:lstStyle/>
          <a:p>
            <a:fld id="{55FCEEC9-82A2-4BB3-AB98-D18095280961}" type="slidenum">
              <a:rPr lang="en-US" smtClean="0"/>
              <a:t>2</a:t>
            </a:fld>
            <a:endParaRPr lang="en-US"/>
          </a:p>
        </p:txBody>
      </p:sp>
      <p:sp>
        <p:nvSpPr>
          <p:cNvPr id="8" name="TextBox 7">
            <a:extLst>
              <a:ext uri="{FF2B5EF4-FFF2-40B4-BE49-F238E27FC236}">
                <a16:creationId xmlns:a16="http://schemas.microsoft.com/office/drawing/2014/main" id="{5048339A-652A-DA3D-BDF1-27F1A52A07C1}"/>
              </a:ext>
            </a:extLst>
          </p:cNvPr>
          <p:cNvSpPr txBox="1"/>
          <p:nvPr/>
        </p:nvSpPr>
        <p:spPr>
          <a:xfrm>
            <a:off x="4551316" y="423820"/>
            <a:ext cx="2473236" cy="407035"/>
          </a:xfrm>
          <a:prstGeom prst="rect">
            <a:avLst/>
          </a:prstGeom>
          <a:noFill/>
        </p:spPr>
        <p:txBody>
          <a:bodyPr wrap="square">
            <a:spAutoFit/>
          </a:bodyPr>
          <a:lstStyle/>
          <a:p>
            <a:pPr marL="0" marR="0" algn="ctr">
              <a:lnSpc>
                <a:spcPct val="107000"/>
              </a:lnSpc>
              <a:spcBef>
                <a:spcPts val="0"/>
              </a:spcBef>
              <a:spcAft>
                <a:spcPts val="800"/>
              </a:spcAft>
            </a:pPr>
            <a:r>
              <a:rPr lang="en" sz="2000" b="1" kern="100" dirty="0">
                <a:effectLst/>
                <a:latin typeface="Calibri" panose="020F0502020204030204" pitchFamily="34" charset="0"/>
                <a:ea typeface="Calibri" panose="020F0502020204030204" pitchFamily="34" charset="0"/>
                <a:cs typeface="Arial" panose="020B0604020202020204" pitchFamily="34" charset="0"/>
              </a:rPr>
              <a:t>INDEX</a:t>
            </a:r>
            <a:endParaRPr lang="en-US" sz="20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TextBox 6">
            <a:extLst>
              <a:ext uri="{FF2B5EF4-FFF2-40B4-BE49-F238E27FC236}">
                <a16:creationId xmlns:a16="http://schemas.microsoft.com/office/drawing/2014/main" id="{6C052DE4-DBB7-AA90-93D6-80EDFD285CCB}"/>
              </a:ext>
            </a:extLst>
          </p:cNvPr>
          <p:cNvSpPr txBox="1"/>
          <p:nvPr/>
        </p:nvSpPr>
        <p:spPr>
          <a:xfrm>
            <a:off x="838200" y="1004432"/>
            <a:ext cx="4949734" cy="5178341"/>
          </a:xfrm>
          <a:prstGeom prst="rect">
            <a:avLst/>
          </a:prstGeom>
          <a:noFill/>
        </p:spPr>
        <p:txBody>
          <a:bodyPr wrap="square">
            <a:spAutoFit/>
          </a:bodyPr>
          <a:lstStyle/>
          <a:p>
            <a:pPr marL="342900" marR="0" lvl="0" indent="-342900">
              <a:spcBef>
                <a:spcPts val="0"/>
              </a:spcBef>
              <a:spcAft>
                <a:spcPts val="0"/>
              </a:spcAft>
              <a:buFont typeface="+mj-lt"/>
              <a:buAutoNum type="arabicPeriod"/>
            </a:pPr>
            <a:r>
              <a:rPr kumimoji="0" lang="en"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FISSION – FUSION</a:t>
            </a:r>
          </a:p>
          <a:p>
            <a:pPr marL="342900" marR="0" lvl="0" indent="-342900">
              <a:spcBef>
                <a:spcPts val="600"/>
              </a:spcBef>
              <a:spcAft>
                <a:spcPts val="0"/>
              </a:spcAft>
              <a:buFont typeface="+mj-lt"/>
              <a:buAutoNum type="arabicPeriod"/>
            </a:pPr>
            <a:r>
              <a:rPr kumimoji="0" lang="en"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NUCLEAR FUSION</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0"/>
              </a:spcAft>
              <a:buFont typeface="+mj-lt"/>
              <a:buAutoNum type="arabicPeriod"/>
            </a:pPr>
            <a:r>
              <a:rPr lang="en" sz="1400" kern="1200" dirty="0">
                <a:solidFill>
                  <a:srgbClr val="000000"/>
                </a:solidFill>
                <a:effectLst/>
                <a:latin typeface="Calibri" panose="020F0502020204030204" pitchFamily="34" charset="0"/>
                <a:ea typeface="+mn-ea"/>
                <a:cs typeface="+mn-cs"/>
              </a:rPr>
              <a:t>ADVANTAGES OF THE FUSION</a:t>
            </a:r>
            <a:endParaRPr lang="en-US" sz="12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lphaLcPeriod"/>
            </a:pPr>
            <a:r>
              <a:rPr lang="en" sz="1400" i="1" kern="1200" dirty="0">
                <a:solidFill>
                  <a:srgbClr val="000000"/>
                </a:solidFill>
                <a:effectLst/>
                <a:latin typeface="Calibri" panose="020F0502020204030204" pitchFamily="34" charset="0"/>
                <a:ea typeface="+mn-ea"/>
                <a:cs typeface="+mn-cs"/>
              </a:rPr>
              <a:t>Radioactivity Level</a:t>
            </a:r>
            <a:endParaRPr lang="en-US" sz="12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lphaLcPeriod"/>
            </a:pPr>
            <a:r>
              <a:rPr lang="en" sz="1400" i="1" kern="1200" dirty="0">
                <a:solidFill>
                  <a:srgbClr val="000000"/>
                </a:solidFill>
                <a:effectLst/>
                <a:latin typeface="Calibri" panose="020F0502020204030204" pitchFamily="34" charset="0"/>
                <a:ea typeface="+mn-ea"/>
                <a:cs typeface="+mn-cs"/>
              </a:rPr>
              <a:t>Specific energy density</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0"/>
              </a:spcAft>
              <a:buFont typeface="+mj-lt"/>
              <a:buAutoNum type="arabicPeriod"/>
            </a:pPr>
            <a:r>
              <a:rPr lang="en" sz="1400" kern="1200" dirty="0">
                <a:solidFill>
                  <a:srgbClr val="000000"/>
                </a:solidFill>
                <a:effectLst/>
                <a:latin typeface="Calibri" panose="020F0502020204030204" pitchFamily="34" charset="0"/>
                <a:ea typeface="+mn-ea"/>
                <a:cs typeface="+mn-cs"/>
              </a:rPr>
              <a:t>COULOMB REPULSION - </a:t>
            </a:r>
            <a:r>
              <a:rPr lang="en" sz="1400" kern="1200" dirty="0">
                <a:solidFill>
                  <a:srgbClr val="000000"/>
                </a:solidFill>
                <a:effectLst/>
                <a:latin typeface="Calibri" panose="020F0502020204030204" pitchFamily="34" charset="0"/>
                <a:ea typeface="Calibri" panose="020F0502020204030204" pitchFamily="34" charset="0"/>
                <a:cs typeface="+mn-cs"/>
              </a:rPr>
              <a:t>FUSION REACTION</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0"/>
              </a:spcAft>
              <a:buFont typeface="+mj-lt"/>
              <a:buAutoNum type="arabicPeriod"/>
            </a:pPr>
            <a:r>
              <a:rPr lang="en" sz="1400" kern="1200" dirty="0">
                <a:solidFill>
                  <a:srgbClr val="000000"/>
                </a:solidFill>
                <a:effectLst/>
                <a:latin typeface="Calibri" panose="020F0502020204030204" pitchFamily="34" charset="0"/>
                <a:ea typeface="+mn-ea"/>
                <a:cs typeface="+mn-cs"/>
              </a:rPr>
              <a:t>THE ENERGY PRODUCED BY </a:t>
            </a:r>
            <a:r>
              <a:rPr lang="en" sz="1400" kern="1200" dirty="0">
                <a:solidFill>
                  <a:srgbClr val="000000"/>
                </a:solidFill>
                <a:effectLst/>
                <a:latin typeface="Calibri" panose="020F0502020204030204" pitchFamily="34" charset="0"/>
                <a:ea typeface="Calibri" panose="020F0502020204030204" pitchFamily="34" charset="0"/>
                <a:cs typeface="+mn-cs"/>
              </a:rPr>
              <a:t>FUSION</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0"/>
              </a:spcAft>
              <a:buFont typeface="+mj-lt"/>
              <a:buAutoNum type="arabicPeriod"/>
            </a:pPr>
            <a:r>
              <a:rPr lang="en" sz="1400" kern="1200" dirty="0">
                <a:solidFill>
                  <a:srgbClr val="000000"/>
                </a:solidFill>
                <a:effectLst/>
                <a:latin typeface="Calibri" panose="020F0502020204030204" pitchFamily="34" charset="0"/>
                <a:ea typeface="Calibri" panose="020F0502020204030204" pitchFamily="34" charset="0"/>
                <a:cs typeface="+mn-cs"/>
              </a:rPr>
              <a:t>THE TOKAMAK REACTOR</a:t>
            </a:r>
            <a:endParaRPr lang="en-US" sz="1200" dirty="0">
              <a:effectLst/>
              <a:latin typeface="Times New Roman" panose="02020603050405020304" pitchFamily="18" charset="0"/>
              <a:ea typeface="Times New Roman" panose="02020603050405020304" pitchFamily="18" charset="0"/>
            </a:endParaRPr>
          </a:p>
          <a:p>
            <a:pPr marL="742950" marR="0" lvl="1" indent="-285750">
              <a:spcBef>
                <a:spcPts val="300"/>
              </a:spcBef>
              <a:spcAft>
                <a:spcPts val="0"/>
              </a:spcAft>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500 MW of fusion power from 50 MW of input heating</a:t>
            </a:r>
            <a:endParaRPr lang="en-US" sz="1200" dirty="0">
              <a:effectLst/>
              <a:latin typeface="Times New Roman" panose="02020603050405020304" pitchFamily="18" charset="0"/>
              <a:ea typeface="Times New Roman" panose="02020603050405020304" pitchFamily="18" charset="0"/>
            </a:endParaRPr>
          </a:p>
          <a:p>
            <a:pPr marL="742950" marR="0" lvl="1" indent="-285750">
              <a:spcAft>
                <a:spcPts val="0"/>
              </a:spcAft>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Diagram of the Relative Positioning of the </a:t>
            </a:r>
            <a:r>
              <a:rPr lang="en" sz="1400" i="1" kern="1200" dirty="0" err="1">
                <a:solidFill>
                  <a:srgbClr val="000000"/>
                </a:solidFill>
                <a:effectLst/>
                <a:latin typeface="Calibri" panose="020F0502020204030204" pitchFamily="34" charset="0"/>
                <a:ea typeface="Calibri" panose="020F0502020204030204" pitchFamily="34" charset="0"/>
                <a:cs typeface="+mn-cs"/>
              </a:rPr>
              <a:t>Magnets</a:t>
            </a:r>
            <a:endParaRPr lang="en-US" sz="1200" dirty="0">
              <a:effectLst/>
              <a:latin typeface="Times New Roman" panose="02020603050405020304" pitchFamily="18" charset="0"/>
              <a:ea typeface="Times New Roman" panose="02020603050405020304" pitchFamily="18" charset="0"/>
            </a:endParaRPr>
          </a:p>
          <a:p>
            <a:pPr marL="742950" marR="0" lvl="1" indent="-285750">
              <a:spcAft>
                <a:spcPts val="0"/>
              </a:spcAft>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The Composition of Magnetic Fields</a:t>
            </a:r>
          </a:p>
          <a:p>
            <a:pPr marL="742950" marR="0" lvl="1" indent="-285750">
              <a:spcAft>
                <a:spcPts val="0"/>
              </a:spcAft>
              <a:buFont typeface="+mj-lt"/>
              <a:buAutoNum type="alphaLcPeriod"/>
            </a:pPr>
            <a:r>
              <a:rPr lang="en" sz="1400" i="1" kern="1200" dirty="0" err="1">
                <a:solidFill>
                  <a:srgbClr val="000000"/>
                </a:solidFill>
                <a:effectLst/>
                <a:latin typeface="Calibri" panose="020F0502020204030204" pitchFamily="34" charset="0"/>
                <a:ea typeface="Calibri" panose="020F0502020204030204" pitchFamily="34" charset="0"/>
                <a:cs typeface="+mn-cs"/>
              </a:rPr>
              <a:t>Toroidal</a:t>
            </a:r>
            <a:r>
              <a:rPr lang="en" sz="1400" i="1" kern="1200" dirty="0">
                <a:solidFill>
                  <a:srgbClr val="000000"/>
                </a:solidFill>
                <a:effectLst/>
                <a:latin typeface="Calibri" panose="020F0502020204030204" pitchFamily="34" charset="0"/>
                <a:ea typeface="Calibri" panose="020F0502020204030204" pitchFamily="34" charset="0"/>
                <a:cs typeface="+mn-cs"/>
              </a:rPr>
              <a:t> </a:t>
            </a:r>
            <a:r>
              <a:rPr lang="en" sz="1400" i="1" kern="1200" dirty="0" err="1">
                <a:solidFill>
                  <a:srgbClr val="000000"/>
                </a:solidFill>
                <a:effectLst/>
                <a:latin typeface="Calibri" panose="020F0502020204030204" pitchFamily="34" charset="0"/>
                <a:ea typeface="Calibri" panose="020F0502020204030204" pitchFamily="34" charset="0"/>
                <a:cs typeface="+mn-cs"/>
              </a:rPr>
              <a:t>Magnets</a:t>
            </a:r>
            <a:endParaRPr lang="en-US" sz="1200" dirty="0">
              <a:effectLst/>
              <a:latin typeface="Times New Roman" panose="02020603050405020304" pitchFamily="18" charset="0"/>
              <a:ea typeface="Times New Roman" panose="02020603050405020304" pitchFamily="18" charset="0"/>
            </a:endParaRPr>
          </a:p>
          <a:p>
            <a:pPr marL="742950" marR="0" lvl="1" indent="-285750">
              <a:spcBef>
                <a:spcPts val="300"/>
              </a:spcBef>
              <a:spcAft>
                <a:spcPts val="0"/>
              </a:spcAft>
              <a:buFont typeface="+mj-lt"/>
              <a:buAutoNum type="alphaLcPeriod"/>
            </a:pPr>
            <a:r>
              <a:rPr lang="en" sz="1400" i="1" kern="1200" dirty="0" err="1">
                <a:solidFill>
                  <a:srgbClr val="000000"/>
                </a:solidFill>
                <a:effectLst/>
                <a:latin typeface="Calibri" panose="020F0502020204030204" pitchFamily="34" charset="0"/>
                <a:ea typeface="Calibri" panose="020F0502020204030204" pitchFamily="34" charset="0"/>
                <a:cs typeface="+mn-cs"/>
              </a:rPr>
              <a:t>Poloidal</a:t>
            </a:r>
            <a:r>
              <a:rPr lang="en" sz="1400" i="1" kern="1200" dirty="0">
                <a:solidFill>
                  <a:srgbClr val="000000"/>
                </a:solidFill>
                <a:effectLst/>
                <a:latin typeface="Calibri" panose="020F0502020204030204" pitchFamily="34" charset="0"/>
                <a:ea typeface="Calibri" panose="020F0502020204030204" pitchFamily="34" charset="0"/>
                <a:cs typeface="+mn-cs"/>
              </a:rPr>
              <a:t> </a:t>
            </a:r>
            <a:r>
              <a:rPr lang="en" sz="1400" i="1" kern="1200" dirty="0" err="1">
                <a:solidFill>
                  <a:srgbClr val="000000"/>
                </a:solidFill>
                <a:effectLst/>
                <a:latin typeface="Calibri" panose="020F0502020204030204" pitchFamily="34" charset="0"/>
                <a:ea typeface="Calibri" panose="020F0502020204030204" pitchFamily="34" charset="0"/>
                <a:cs typeface="+mn-cs"/>
              </a:rPr>
              <a:t>Magnets</a:t>
            </a:r>
            <a:endParaRPr lang="en-US" sz="1200" dirty="0">
              <a:effectLst/>
              <a:latin typeface="Times New Roman" panose="02020603050405020304" pitchFamily="18" charset="0"/>
              <a:ea typeface="Times New Roman" panose="02020603050405020304" pitchFamily="18" charset="0"/>
            </a:endParaRPr>
          </a:p>
          <a:p>
            <a:pPr marL="742950" marR="0" lvl="1" indent="-285750">
              <a:spcAft>
                <a:spcPts val="0"/>
              </a:spcAft>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Central </a:t>
            </a:r>
            <a:r>
              <a:rPr lang="en" sz="1400" i="1" kern="1200" dirty="0" err="1">
                <a:solidFill>
                  <a:srgbClr val="000000"/>
                </a:solidFill>
                <a:effectLst/>
                <a:latin typeface="Calibri" panose="020F0502020204030204" pitchFamily="34" charset="0"/>
                <a:ea typeface="Calibri" panose="020F0502020204030204" pitchFamily="34" charset="0"/>
                <a:cs typeface="+mn-cs"/>
              </a:rPr>
              <a:t>Solenoid</a:t>
            </a:r>
            <a:endParaRPr lang="en-US" sz="1200" dirty="0">
              <a:effectLst/>
              <a:latin typeface="Times New Roman" panose="02020603050405020304" pitchFamily="18" charset="0"/>
              <a:ea typeface="Times New Roman" panose="02020603050405020304" pitchFamily="18" charset="0"/>
            </a:endParaRPr>
          </a:p>
          <a:p>
            <a:pPr marL="742950" marR="0" lvl="1" indent="-285750">
              <a:spcAft>
                <a:spcPts val="0"/>
              </a:spcAft>
              <a:buFont typeface="+mj-lt"/>
              <a:buAutoNum type="alphaLcPeriod"/>
            </a:pPr>
            <a:r>
              <a:rPr lang="en" sz="1400" i="1" kern="1200" dirty="0" err="1">
                <a:solidFill>
                  <a:srgbClr val="000000"/>
                </a:solidFill>
                <a:effectLst/>
                <a:latin typeface="Calibri" panose="020F0502020204030204" pitchFamily="34" charset="0"/>
                <a:ea typeface="Calibri" panose="020F0502020204030204" pitchFamily="34" charset="0"/>
                <a:cs typeface="+mn-cs"/>
              </a:rPr>
              <a:t>Cryostat</a:t>
            </a:r>
            <a:endParaRPr lang="en-US" sz="1200" dirty="0">
              <a:effectLst/>
              <a:latin typeface="Times New Roman" panose="02020603050405020304" pitchFamily="18" charset="0"/>
              <a:ea typeface="Times New Roman" panose="02020603050405020304" pitchFamily="18" charset="0"/>
            </a:endParaRPr>
          </a:p>
          <a:p>
            <a:pPr marL="742950" marR="0" lvl="1" indent="-285750">
              <a:spcBef>
                <a:spcPts val="300"/>
              </a:spcBef>
              <a:spcAft>
                <a:spcPts val="0"/>
              </a:spcAft>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Blankets</a:t>
            </a:r>
          </a:p>
          <a:p>
            <a:pPr marL="742950" lvl="1" indent="-285750">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The </a:t>
            </a:r>
            <a:r>
              <a:rPr lang="en" sz="1400" i="1" kern="1200" dirty="0" err="1">
                <a:solidFill>
                  <a:srgbClr val="000000"/>
                </a:solidFill>
                <a:effectLst/>
                <a:latin typeface="Calibri" panose="020F0502020204030204" pitchFamily="34" charset="0"/>
                <a:ea typeface="Calibri" panose="020F0502020204030204" pitchFamily="34" charset="0"/>
                <a:cs typeface="+mn-cs"/>
              </a:rPr>
              <a:t>Safety</a:t>
            </a:r>
            <a:r>
              <a:rPr lang="en" sz="1400" i="1" kern="1200" dirty="0">
                <a:solidFill>
                  <a:srgbClr val="000000"/>
                </a:solidFill>
                <a:effectLst/>
                <a:latin typeface="Calibri" panose="020F0502020204030204" pitchFamily="34" charset="0"/>
                <a:ea typeface="Calibri" panose="020F0502020204030204" pitchFamily="34" charset="0"/>
                <a:cs typeface="+mn-cs"/>
              </a:rPr>
              <a:t> </a:t>
            </a:r>
            <a:r>
              <a:rPr lang="en" sz="1400" i="1" kern="1200" dirty="0" err="1">
                <a:solidFill>
                  <a:srgbClr val="000000"/>
                </a:solidFill>
                <a:effectLst/>
                <a:latin typeface="Calibri" panose="020F0502020204030204" pitchFamily="34" charset="0"/>
                <a:ea typeface="Calibri" panose="020F0502020204030204" pitchFamily="34" charset="0"/>
                <a:cs typeface="+mn-cs"/>
              </a:rPr>
              <a:t>Factor </a:t>
            </a:r>
            <a:r>
              <a:rPr lang="en" sz="1400" i="1" kern="1200" dirty="0">
                <a:solidFill>
                  <a:srgbClr val="000000"/>
                </a:solidFill>
                <a:effectLst/>
                <a:latin typeface="Calibri" panose="020F0502020204030204" pitchFamily="34" charset="0"/>
                <a:ea typeface="Calibri" panose="020F0502020204030204" pitchFamily="34" charset="0"/>
                <a:cs typeface="+mn-cs"/>
              </a:rPr>
              <a:t>, «q»</a:t>
            </a:r>
            <a:endParaRPr lang="en-US" sz="1400" dirty="0">
              <a:effectLst/>
              <a:latin typeface="Times New Roman" panose="02020603050405020304" pitchFamily="18" charset="0"/>
              <a:ea typeface="Times New Roman" panose="02020603050405020304" pitchFamily="18" charset="0"/>
            </a:endParaRPr>
          </a:p>
          <a:p>
            <a:pPr marL="742950" lvl="1" indent="-285750">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Plasma Shaping</a:t>
            </a:r>
            <a:endParaRPr lang="en-US" sz="1400" dirty="0">
              <a:effectLst/>
              <a:latin typeface="Times New Roman" panose="02020603050405020304" pitchFamily="18" charset="0"/>
              <a:ea typeface="Times New Roman" panose="02020603050405020304" pitchFamily="18" charset="0"/>
            </a:endParaRPr>
          </a:p>
          <a:p>
            <a:pPr marL="742950" lvl="1" indent="-285750">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Plasma Shaping. Typical Parameters</a:t>
            </a:r>
            <a:endParaRPr lang="en-US" sz="1400" dirty="0">
              <a:effectLst/>
              <a:latin typeface="Times New Roman" panose="02020603050405020304" pitchFamily="18" charset="0"/>
              <a:ea typeface="Times New Roman" panose="02020603050405020304" pitchFamily="18" charset="0"/>
            </a:endParaRPr>
          </a:p>
          <a:p>
            <a:pPr marL="742950" marR="0" lvl="1" indent="-285750">
              <a:spcAft>
                <a:spcPts val="0"/>
              </a:spcAft>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Blankets - Tritium Generation (T)</a:t>
            </a:r>
            <a:endParaRPr lang="en-US" sz="1400" dirty="0">
              <a:effectLst/>
              <a:latin typeface="Times New Roman" panose="02020603050405020304" pitchFamily="18" charset="0"/>
              <a:ea typeface="Times New Roman" panose="02020603050405020304" pitchFamily="18" charset="0"/>
            </a:endParaRPr>
          </a:p>
          <a:p>
            <a:pPr marL="742950" marR="0" lvl="1" indent="-285750">
              <a:spcAft>
                <a:spcPts val="0"/>
              </a:spcAft>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Heat Recovery Product</a:t>
            </a:r>
            <a:endParaRPr lang="en-US" sz="1200" dirty="0">
              <a:effectLst/>
              <a:latin typeface="Times New Roman" panose="02020603050405020304" pitchFamily="18" charset="0"/>
              <a:ea typeface="Times New Roman" panose="02020603050405020304" pitchFamily="18" charset="0"/>
            </a:endParaRPr>
          </a:p>
        </p:txBody>
      </p:sp>
      <p:sp>
        <p:nvSpPr>
          <p:cNvPr id="9" name="TextBox 6">
            <a:extLst>
              <a:ext uri="{FF2B5EF4-FFF2-40B4-BE49-F238E27FC236}">
                <a16:creationId xmlns:a16="http://schemas.microsoft.com/office/drawing/2014/main" id="{431D367B-41FB-D3C1-F595-1E14AE58EEF3}"/>
              </a:ext>
            </a:extLst>
          </p:cNvPr>
          <p:cNvSpPr txBox="1"/>
          <p:nvPr/>
        </p:nvSpPr>
        <p:spPr>
          <a:xfrm>
            <a:off x="6130830" y="1004432"/>
            <a:ext cx="5347063" cy="4178067"/>
          </a:xfrm>
          <a:prstGeom prst="rect">
            <a:avLst/>
          </a:prstGeom>
          <a:noFill/>
        </p:spPr>
        <p:txBody>
          <a:bodyPr wrap="square">
            <a:spAutoFit/>
          </a:bodyPr>
          <a:lstStyle/>
          <a:p>
            <a:pPr marL="342900" marR="0" lvl="0" indent="-342900">
              <a:lnSpc>
                <a:spcPts val="1200"/>
              </a:lnSpc>
              <a:spcBef>
                <a:spcPts val="0"/>
              </a:spcBef>
              <a:spcAft>
                <a:spcPts val="0"/>
              </a:spcAft>
              <a:buFont typeface="+mj-lt"/>
              <a:buAutoNum type="arabicPeriod" startAt="7"/>
            </a:pPr>
            <a:r>
              <a:rPr lang="en" sz="1400" kern="1200" dirty="0">
                <a:solidFill>
                  <a:srgbClr val="000000"/>
                </a:solidFill>
                <a:effectLst/>
                <a:latin typeface="Calibri" panose="020F0502020204030204" pitchFamily="34" charset="0"/>
                <a:ea typeface="Calibri" panose="020F0502020204030204" pitchFamily="34" charset="0"/>
                <a:cs typeface="+mn-cs"/>
              </a:rPr>
              <a:t>HEATING SYSTEMS</a:t>
            </a:r>
            <a:endParaRPr lang="en-US" sz="1200" dirty="0">
              <a:effectLst/>
              <a:latin typeface="Times New Roman" panose="02020603050405020304" pitchFamily="18" charset="0"/>
              <a:ea typeface="Times New Roman" panose="02020603050405020304" pitchFamily="18" charset="0"/>
            </a:endParaRPr>
          </a:p>
          <a:p>
            <a:pPr marL="742950" marR="0" lvl="1" indent="-285750">
              <a:spcBef>
                <a:spcPts val="300"/>
              </a:spcBef>
              <a:spcAft>
                <a:spcPts val="0"/>
              </a:spcAft>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Ohmic</a:t>
            </a:r>
          </a:p>
          <a:p>
            <a:pPr marL="742950" marR="0" lvl="1" indent="-285750" algn="l" defTabSz="914400" rtl="0" eaLnBrk="1" fontAlgn="auto" latinLnBrk="0" hangingPunct="1">
              <a:lnSpc>
                <a:spcPct val="100000"/>
              </a:lnSpc>
              <a:spcAft>
                <a:spcPts val="0"/>
              </a:spcAft>
              <a:buClrTx/>
              <a:buSzTx/>
              <a:buFont typeface="+mj-lt"/>
              <a:buAutoNum type="alphaLcPeriod"/>
              <a:tabLst/>
              <a:defRPr/>
            </a:pPr>
            <a:r>
              <a:rPr kumimoji="0" lang="en" sz="14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Neutral Beam </a:t>
            </a:r>
            <a:r>
              <a:rPr kumimoji="0" lang="en" sz="14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mn-cs"/>
              </a:rPr>
              <a:t>Injection </a:t>
            </a:r>
            <a:r>
              <a:rPr kumimoji="0" lang="en" sz="14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(NBI)</a:t>
            </a:r>
          </a:p>
          <a:p>
            <a:pPr marL="742950" marR="0" lvl="1" indent="-285750">
              <a:spcAft>
                <a:spcPts val="0"/>
              </a:spcAft>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Electromagnetic Waves - Dispersion Relationship Diagram</a:t>
            </a:r>
            <a:endParaRPr lang="en-US" sz="1200" dirty="0">
              <a:effectLst/>
              <a:latin typeface="Times New Roman" panose="02020603050405020304" pitchFamily="18" charset="0"/>
              <a:ea typeface="Times New Roman" panose="02020603050405020304" pitchFamily="18" charset="0"/>
            </a:endParaRPr>
          </a:p>
          <a:p>
            <a:pPr marL="742950" marR="0" lvl="1" indent="-285750">
              <a:spcAft>
                <a:spcPts val="0"/>
              </a:spcAft>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mn-cs"/>
              </a:rPr>
              <a:t>Ion Cyclotron - (ICRH) - Electron Cyclotron (ECRH)</a:t>
            </a:r>
          </a:p>
          <a:p>
            <a:pPr marL="742950" marR="0" lvl="1" indent="-285750" algn="l" defTabSz="914400" rtl="0" eaLnBrk="1" fontAlgn="auto" latinLnBrk="0" hangingPunct="1">
              <a:lnSpc>
                <a:spcPct val="100000"/>
              </a:lnSpc>
              <a:spcAft>
                <a:spcPts val="0"/>
              </a:spcAft>
              <a:buClrTx/>
              <a:buSzTx/>
              <a:buFont typeface="+mj-lt"/>
              <a:buAutoNum type="alphaLcPeriod"/>
              <a:tabLst/>
              <a:defRPr/>
            </a:pPr>
            <a:r>
              <a:rPr kumimoji="0" lang="en" sz="14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Upper Hybrid (UH) and Lower Hybrid (LH)</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742950" marR="0" lvl="1" indent="-285750">
              <a:spcAft>
                <a:spcPts val="0"/>
              </a:spcAft>
              <a:buFont typeface="+mj-lt"/>
              <a:buAutoNum type="alphaLcPeriod"/>
            </a:pPr>
            <a:r>
              <a:rPr lang="en" sz="1400" i="1"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Powers and Frequencies</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0"/>
              </a:spcAft>
              <a:buFont typeface="+mj-lt"/>
              <a:buAutoNum type="arabicPeriod" startAt="7"/>
            </a:pPr>
            <a:r>
              <a:rPr lang="en" sz="1400" kern="1200" dirty="0">
                <a:solidFill>
                  <a:srgbClr val="000000"/>
                </a:solidFill>
                <a:effectLst/>
                <a:latin typeface="Calibri" panose="020F0502020204030204" pitchFamily="34" charset="0"/>
                <a:ea typeface="Calibri" panose="020F0502020204030204" pitchFamily="34" charset="0"/>
                <a:cs typeface="+mn-cs"/>
              </a:rPr>
              <a:t>CONFINEMENT </a:t>
            </a:r>
            <a:r>
              <a:rPr lang="en" sz="1400" kern="1200" dirty="0">
                <a:solidFill>
                  <a:srgbClr val="000000"/>
                </a:solidFill>
                <a:effectLst/>
                <a:latin typeface="Times New Roman" panose="02020603050405020304" pitchFamily="18" charset="0"/>
                <a:ea typeface="Times New Roman" panose="02020603050405020304" pitchFamily="18" charset="0"/>
                <a:cs typeface="+mn-cs"/>
              </a:rPr>
              <a:t>- </a:t>
            </a:r>
            <a:r>
              <a:rPr lang="en" sz="14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Gravitational, Magnetic, Inertial</a:t>
            </a:r>
          </a:p>
          <a:p>
            <a:pPr marL="342900" marR="0" lvl="0" indent="-342900">
              <a:spcBef>
                <a:spcPts val="600"/>
              </a:spcBef>
              <a:spcAft>
                <a:spcPts val="0"/>
              </a:spcAft>
              <a:buFont typeface="+mj-lt"/>
              <a:buAutoNum type="arabicPeriod" startAt="7"/>
            </a:pPr>
            <a:r>
              <a:rPr kumimoji="0" lang="en"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BURNING PLASMA - Fusion energy gain (Q)</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0"/>
              </a:spcAft>
              <a:buFont typeface="+mj-lt"/>
              <a:buAutoNum type="arabicPeriod" startAt="7"/>
            </a:pPr>
            <a:r>
              <a:rPr lang="en" sz="1400" kern="1200" dirty="0">
                <a:solidFill>
                  <a:srgbClr val="000000"/>
                </a:solidFill>
                <a:effectLst/>
                <a:latin typeface="Calibri" panose="020F0502020204030204" pitchFamily="34" charset="0"/>
                <a:ea typeface="+mn-ea"/>
                <a:cs typeface="+mn-cs"/>
              </a:rPr>
              <a:t>TYPICAL SEQUENCE OF EVENTS IN A TOKAMAK DISCHARGE</a:t>
            </a:r>
          </a:p>
          <a:p>
            <a:pPr marL="342900" marR="0" lvl="0" indent="-342900">
              <a:spcBef>
                <a:spcPts val="600"/>
              </a:spcBef>
              <a:spcAft>
                <a:spcPts val="0"/>
              </a:spcAft>
              <a:buFont typeface="+mj-lt"/>
              <a:buAutoNum type="arabicPeriod" startAt="7"/>
            </a:pPr>
            <a:r>
              <a:rPr lang="en" sz="1400" dirty="0">
                <a:solidFill>
                  <a:srgbClr val="000000"/>
                </a:solidFill>
                <a:latin typeface="Calibri" panose="020F0502020204030204" pitchFamily="34" charset="0"/>
              </a:rPr>
              <a:t>CONSTRUCTION SITE (a)</a:t>
            </a:r>
          </a:p>
          <a:p>
            <a:pPr marL="342900" marR="0" lvl="0" indent="-342900">
              <a:spcBef>
                <a:spcPts val="600"/>
              </a:spcBef>
              <a:spcAft>
                <a:spcPts val="0"/>
              </a:spcAft>
              <a:buFont typeface="+mj-lt"/>
              <a:buAutoNum type="arabicPeriod" startAt="7"/>
            </a:pPr>
            <a:r>
              <a:rPr lang="en" sz="1200" dirty="0">
                <a:effectLst/>
                <a:latin typeface="Times New Roman" panose="02020603050405020304" pitchFamily="18" charset="0"/>
                <a:ea typeface="Times New Roman" panose="02020603050405020304" pitchFamily="18" charset="0"/>
              </a:rPr>
              <a:t>CONSTRUCTION SITE (b)</a:t>
            </a:r>
          </a:p>
          <a:p>
            <a:pPr marL="342900" marR="0" lvl="0" indent="-342900">
              <a:spcBef>
                <a:spcPts val="600"/>
              </a:spcBef>
              <a:spcAft>
                <a:spcPts val="0"/>
              </a:spcAft>
              <a:buFont typeface="+mj-lt"/>
              <a:buAutoNum type="arabicPeriod" startAt="7"/>
            </a:pPr>
            <a:r>
              <a:rPr lang="en" sz="1400" kern="12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Beyond </a:t>
            </a:r>
            <a:r>
              <a:rPr lang="en" sz="14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ITER – DEMO</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0"/>
              </a:spcAft>
              <a:buFont typeface="+mj-lt"/>
              <a:buAutoNum type="arabicPeriod" startAt="7"/>
            </a:pPr>
            <a:r>
              <a:rPr lang="en"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PRIVATE NUCLEAR FUSION PLANTS</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0"/>
              </a:spcAft>
              <a:buFont typeface="+mj-lt"/>
              <a:buAutoNum type="arabicPeriod" startAt="7"/>
            </a:pPr>
            <a:r>
              <a:rPr lang="en"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CHRONOLOGY OF PUBLIC/PRIVATE INITIATIVES</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0"/>
              </a:spcAft>
              <a:buFont typeface="+mj-lt"/>
              <a:buAutoNum type="arabicPeriod" startAt="7"/>
            </a:pPr>
            <a:r>
              <a:rPr lang="en" sz="1400" kern="1200" dirty="0">
                <a:solidFill>
                  <a:srgbClr val="000000"/>
                </a:solidFill>
                <a:effectLst/>
                <a:latin typeface="Calibri" panose="020F0502020204030204" pitchFamily="34" charset="0"/>
                <a:ea typeface="+mn-ea"/>
                <a:cs typeface="+mn-cs"/>
              </a:rPr>
              <a:t>CONCLUSIONS AND RECOMMENDATIONS</a:t>
            </a:r>
            <a:endParaRPr lang="en-US" sz="1200" dirty="0">
              <a:effectLst/>
              <a:latin typeface="Times New Roman" panose="02020603050405020304" pitchFamily="18" charset="0"/>
              <a:ea typeface="Times New Roman" panose="02020603050405020304" pitchFamily="18" charset="0"/>
            </a:endParaRPr>
          </a:p>
        </p:txBody>
      </p:sp>
      <p:sp>
        <p:nvSpPr>
          <p:cNvPr id="3" name="Footer Placeholder 4">
            <a:extLst>
              <a:ext uri="{FF2B5EF4-FFF2-40B4-BE49-F238E27FC236}">
                <a16:creationId xmlns:a16="http://schemas.microsoft.com/office/drawing/2014/main" id="{4AF7D3E8-0DD0-234B-FA76-E9F3E804D1A2}"/>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5" name="Date Placeholder 4">
            <a:extLst>
              <a:ext uri="{FF2B5EF4-FFF2-40B4-BE49-F238E27FC236}">
                <a16:creationId xmlns:a16="http://schemas.microsoft.com/office/drawing/2014/main" id="{ECA639AF-8F2F-DE53-5F22-A9145BAA228D}"/>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1377401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F7C7922-9B32-F4BD-2F62-D4DABBDD3C1F}"/>
              </a:ext>
            </a:extLst>
          </p:cNvPr>
          <p:cNvSpPr>
            <a:spLocks noGrp="1"/>
          </p:cNvSpPr>
          <p:nvPr>
            <p:ph type="sldNum" sz="quarter" idx="12"/>
          </p:nvPr>
        </p:nvSpPr>
        <p:spPr/>
        <p:txBody>
          <a:bodyPr/>
          <a:lstStyle/>
          <a:p>
            <a:fld id="{55FCEEC9-82A2-4BB3-AB98-D18095280961}" type="slidenum">
              <a:rPr lang="en-US" smtClean="0"/>
              <a:t>20</a:t>
            </a:fld>
            <a:endParaRPr lang="en-US"/>
          </a:p>
        </p:txBody>
      </p:sp>
      <p:sp>
        <p:nvSpPr>
          <p:cNvPr id="8" name="TextBox 7">
            <a:extLst>
              <a:ext uri="{FF2B5EF4-FFF2-40B4-BE49-F238E27FC236}">
                <a16:creationId xmlns:a16="http://schemas.microsoft.com/office/drawing/2014/main" id="{5486A8C9-E6E7-BBA3-2654-E6F2C3D9F62A}"/>
              </a:ext>
            </a:extLst>
          </p:cNvPr>
          <p:cNvSpPr txBox="1"/>
          <p:nvPr/>
        </p:nvSpPr>
        <p:spPr>
          <a:xfrm>
            <a:off x="3048000" y="413936"/>
            <a:ext cx="6096000" cy="838948"/>
          </a:xfrm>
          <a:prstGeom prst="rect">
            <a:avLst/>
          </a:prstGeom>
          <a:noFill/>
        </p:spPr>
        <p:txBody>
          <a:bodyPr wrap="square">
            <a:spAutoFit/>
          </a:bodyPr>
          <a:lstStyle/>
          <a:p>
            <a:pPr marL="0" marR="0" algn="ctr">
              <a:lnSpc>
                <a:spcPct val="107000"/>
              </a:lnSpc>
              <a:spcBef>
                <a:spcPts val="0"/>
              </a:spcBef>
              <a:spcAft>
                <a:spcPts val="800"/>
              </a:spcAft>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6.h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 sz="2000" b="1" u="sng" kern="100" dirty="0">
                <a:effectLst/>
                <a:latin typeface="Calibri" panose="020F0502020204030204" pitchFamily="34" charset="0"/>
                <a:ea typeface="Calibri" panose="020F0502020204030204" pitchFamily="34" charset="0"/>
                <a:cs typeface="Arial" panose="020B0604020202020204" pitchFamily="34" charset="0"/>
              </a:rPr>
              <a:t>THE TOKAMAK REACTOR</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p>
            <a:pPr marL="400050" marR="0" algn="ctr">
              <a:lnSpc>
                <a:spcPct val="107000"/>
              </a:lnSpc>
              <a:spcBef>
                <a:spcPts val="0"/>
              </a:spcBef>
              <a:spcAft>
                <a:spcPts val="800"/>
              </a:spcAft>
            </a:pP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Blankets</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descr="Diagram, engineering drawing&#10;&#10;Description automatically generated">
            <a:extLst>
              <a:ext uri="{FF2B5EF4-FFF2-40B4-BE49-F238E27FC236}">
                <a16:creationId xmlns:a16="http://schemas.microsoft.com/office/drawing/2014/main" id="{D8CFA340-33B9-9039-7B55-646C4AA17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6810" y="1341506"/>
            <a:ext cx="5633720" cy="4711700"/>
          </a:xfrm>
          <a:prstGeom prst="rect">
            <a:avLst/>
          </a:prstGeom>
          <a:ln>
            <a:solidFill>
              <a:srgbClr val="4472C4"/>
            </a:solidFill>
          </a:ln>
        </p:spPr>
      </p:pic>
      <p:graphicFrame>
        <p:nvGraphicFramePr>
          <p:cNvPr id="10" name="Table 9">
            <a:extLst>
              <a:ext uri="{FF2B5EF4-FFF2-40B4-BE49-F238E27FC236}">
                <a16:creationId xmlns:a16="http://schemas.microsoft.com/office/drawing/2014/main" id="{B43C1FB4-649E-54B6-D09E-BAC6B9181A59}"/>
              </a:ext>
            </a:extLst>
          </p:cNvPr>
          <p:cNvGraphicFramePr>
            <a:graphicFrameLocks noGrp="1"/>
          </p:cNvGraphicFramePr>
          <p:nvPr>
            <p:extLst>
              <p:ext uri="{D42A27DB-BD31-4B8C-83A1-F6EECF244321}">
                <p14:modId xmlns:p14="http://schemas.microsoft.com/office/powerpoint/2010/main" val="348320740"/>
              </p:ext>
            </p:extLst>
          </p:nvPr>
        </p:nvGraphicFramePr>
        <p:xfrm>
          <a:off x="8153400" y="2187892"/>
          <a:ext cx="3025775" cy="2482215"/>
        </p:xfrm>
        <a:graphic>
          <a:graphicData uri="http://schemas.openxmlformats.org/drawingml/2006/table">
            <a:tbl>
              <a:tblPr/>
              <a:tblGrid>
                <a:gridCol w="3025775">
                  <a:extLst>
                    <a:ext uri="{9D8B030D-6E8A-4147-A177-3AD203B41FA5}">
                      <a16:colId xmlns:a16="http://schemas.microsoft.com/office/drawing/2014/main" val="806063168"/>
                    </a:ext>
                  </a:extLst>
                </a:gridCol>
              </a:tblGrid>
              <a:tr h="281940">
                <a:tc>
                  <a:txBody>
                    <a:bodyPr/>
                    <a:lstStyle/>
                    <a:p>
                      <a:pPr marL="0" marR="0" algn="ctr">
                        <a:lnSpc>
                          <a:spcPct val="107000"/>
                        </a:lnSpc>
                        <a:spcBef>
                          <a:spcPts val="0"/>
                        </a:spcBef>
                        <a:spcAft>
                          <a:spcPts val="0"/>
                        </a:spcAft>
                      </a:pPr>
                      <a:r>
                        <a:rPr lang="en" sz="1400" b="1" i="1">
                          <a:effectLst/>
                          <a:latin typeface="Calibri" panose="020F0502020204030204" pitchFamily="34" charset="0"/>
                          <a:ea typeface="Calibri" panose="020F0502020204030204" pitchFamily="34" charset="0"/>
                          <a:cs typeface="Arial" panose="020B0604020202020204" pitchFamily="34" charset="0"/>
                        </a:rPr>
                        <a:t>Functions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0105127"/>
                  </a:ext>
                </a:extLst>
              </a:tr>
              <a:tr h="733425">
                <a:tc>
                  <a:txBody>
                    <a:bodyPr/>
                    <a:lstStyle/>
                    <a:p>
                      <a:pPr marL="0" marR="0" algn="ctr">
                        <a:lnSpc>
                          <a:spcPct val="107000"/>
                        </a:lnSpc>
                        <a:spcBef>
                          <a:spcPts val="0"/>
                        </a:spcBef>
                        <a:spcAft>
                          <a:spcPts val="0"/>
                        </a:spcAft>
                      </a:pPr>
                      <a:r>
                        <a:rPr lang="en" sz="1100">
                          <a:effectLst/>
                          <a:latin typeface="Calibri" panose="020F0502020204030204" pitchFamily="34" charset="0"/>
                          <a:ea typeface="Calibri" panose="020F0502020204030204" pitchFamily="34" charset="0"/>
                          <a:cs typeface="Arial" panose="020B0604020202020204" pitchFamily="34" charset="0"/>
                        </a:rPr>
                        <a:t>Protect the Vacuum Vessel and the external components of the machine from the high-energy neutrons produced during the fusion reaction.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2181997"/>
                  </a:ext>
                </a:extLst>
              </a:tr>
              <a:tr h="733425">
                <a:tc>
                  <a:txBody>
                    <a:bodyPr/>
                    <a:lstStyle/>
                    <a:p>
                      <a:pPr marL="0" marR="0" algn="ctr">
                        <a:lnSpc>
                          <a:spcPct val="107000"/>
                        </a:lnSpc>
                        <a:spcBef>
                          <a:spcPts val="0"/>
                        </a:spcBef>
                        <a:spcAft>
                          <a:spcPts val="0"/>
                        </a:spcAft>
                      </a:pPr>
                      <a:r>
                        <a:rPr lang="en" sz="1100">
                          <a:effectLst/>
                          <a:latin typeface="Calibri" panose="020F0502020204030204" pitchFamily="34" charset="0"/>
                          <a:ea typeface="Calibri" panose="020F0502020204030204" pitchFamily="34" charset="0"/>
                          <a:cs typeface="Arial" panose="020B0604020202020204" pitchFamily="34" charset="0"/>
                        </a:rPr>
                        <a:t>Transfer the energy removed from the plasma by neutrons to a fluid (coolant)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3071243"/>
                  </a:ext>
                </a:extLst>
              </a:tr>
              <a:tr h="733425">
                <a:tc>
                  <a:txBody>
                    <a:bodyPr/>
                    <a:lstStyle/>
                    <a:p>
                      <a:pPr marL="0" marR="0" algn="ctr">
                        <a:lnSpc>
                          <a:spcPct val="107000"/>
                        </a:lnSpc>
                        <a:spcBef>
                          <a:spcPts val="0"/>
                        </a:spcBef>
                        <a:spcAft>
                          <a:spcPts val="0"/>
                        </a:spcAft>
                      </a:pPr>
                      <a:r>
                        <a:rPr lang="en" sz="1100" dirty="0">
                          <a:effectLst/>
                          <a:latin typeface="Calibri" panose="020F0502020204030204" pitchFamily="34" charset="0"/>
                          <a:ea typeface="Calibri" panose="020F0502020204030204" pitchFamily="34" charset="0"/>
                          <a:cs typeface="Arial" panose="020B0604020202020204" pitchFamily="34" charset="0"/>
                        </a:rPr>
                        <a:t>Generate Tritium (T) which will later be used in the fusion reaction.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 sz="1100" i="1" dirty="0">
                          <a:effectLst/>
                          <a:latin typeface="Calibri" panose="020F0502020204030204" pitchFamily="34" charset="0"/>
                          <a:ea typeface="Calibri" panose="020F0502020204030204" pitchFamily="34" charset="0"/>
                          <a:cs typeface="Arial" panose="020B0604020202020204" pitchFamily="34" charset="0"/>
                        </a:rPr>
                        <a:t>( TBM, Test Blanket Module)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5930999"/>
                  </a:ext>
                </a:extLst>
              </a:tr>
            </a:tbl>
          </a:graphicData>
        </a:graphic>
      </p:graphicFrame>
      <p:sp>
        <p:nvSpPr>
          <p:cNvPr id="2" name="Footer Placeholder 4">
            <a:extLst>
              <a:ext uri="{FF2B5EF4-FFF2-40B4-BE49-F238E27FC236}">
                <a16:creationId xmlns:a16="http://schemas.microsoft.com/office/drawing/2014/main" id="{AFD1C6CD-D576-1EBE-1C91-2B6202E42099}"/>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3" name="Date Placeholder 4">
            <a:extLst>
              <a:ext uri="{FF2B5EF4-FFF2-40B4-BE49-F238E27FC236}">
                <a16:creationId xmlns:a16="http://schemas.microsoft.com/office/drawing/2014/main" id="{E83AF874-1524-86BE-89BA-1F7454B64FEB}"/>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3815765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DAF233E-1724-E44C-AB8A-9FEBE9481CBD}"/>
              </a:ext>
            </a:extLst>
          </p:cNvPr>
          <p:cNvSpPr>
            <a:spLocks noGrp="1"/>
          </p:cNvSpPr>
          <p:nvPr>
            <p:ph type="sldNum" sz="quarter" idx="12"/>
          </p:nvPr>
        </p:nvSpPr>
        <p:spPr/>
        <p:txBody>
          <a:bodyPr/>
          <a:lstStyle/>
          <a:p>
            <a:fld id="{55FCEEC9-82A2-4BB3-AB98-D18095280961}" type="slidenum">
              <a:rPr lang="en-US" smtClean="0"/>
              <a:t>21</a:t>
            </a:fld>
            <a:endParaRPr lang="en-US"/>
          </a:p>
        </p:txBody>
      </p:sp>
      <p:pic>
        <p:nvPicPr>
          <p:cNvPr id="7" name="Picture 6" descr="Diagram, engineering drawing&#10;&#10;Description automatically generated">
            <a:extLst>
              <a:ext uri="{FF2B5EF4-FFF2-40B4-BE49-F238E27FC236}">
                <a16:creationId xmlns:a16="http://schemas.microsoft.com/office/drawing/2014/main" id="{485FDB9D-3185-A83D-CE70-B66F61D8D0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8131" y="1634227"/>
            <a:ext cx="3606461" cy="3290105"/>
          </a:xfrm>
          <a:prstGeom prst="rect">
            <a:avLst/>
          </a:prstGeom>
          <a:ln>
            <a:solidFill>
              <a:schemeClr val="accent1"/>
            </a:solidFill>
          </a:ln>
        </p:spPr>
      </p:pic>
      <p:sp>
        <p:nvSpPr>
          <p:cNvPr id="8" name="TextBox 7">
            <a:extLst>
              <a:ext uri="{FF2B5EF4-FFF2-40B4-BE49-F238E27FC236}">
                <a16:creationId xmlns:a16="http://schemas.microsoft.com/office/drawing/2014/main" id="{82F6FF57-0CD0-DE07-CBBC-785D843D9CD7}"/>
              </a:ext>
            </a:extLst>
          </p:cNvPr>
          <p:cNvSpPr txBox="1"/>
          <p:nvPr/>
        </p:nvSpPr>
        <p:spPr>
          <a:xfrm>
            <a:off x="2665651" y="315964"/>
            <a:ext cx="6097656" cy="838948"/>
          </a:xfrm>
          <a:prstGeom prst="rect">
            <a:avLst/>
          </a:prstGeom>
          <a:noFill/>
        </p:spPr>
        <p:txBody>
          <a:bodyPr wrap="square">
            <a:spAutoFit/>
          </a:bodyPr>
          <a:lstStyle/>
          <a:p>
            <a:pPr marL="0" marR="0" algn="ctr">
              <a:lnSpc>
                <a:spcPct val="107000"/>
              </a:lnSpc>
              <a:spcBef>
                <a:spcPts val="0"/>
              </a:spcBef>
              <a:spcAft>
                <a:spcPts val="800"/>
              </a:spcAft>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6.i</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 sz="2000" b="1" u="sng" kern="100" dirty="0">
                <a:effectLst/>
                <a:latin typeface="Calibri" panose="020F0502020204030204" pitchFamily="34" charset="0"/>
                <a:ea typeface="Calibri" panose="020F0502020204030204" pitchFamily="34" charset="0"/>
                <a:cs typeface="Arial" panose="020B0604020202020204" pitchFamily="34" charset="0"/>
              </a:rPr>
              <a:t>THE TOKAMAK REACTOR</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p>
            <a:pPr marL="628650" marR="0" algn="ctr">
              <a:lnSpc>
                <a:spcPct val="107000"/>
              </a:lnSpc>
              <a:spcBef>
                <a:spcPts val="0"/>
              </a:spcBef>
              <a:spcAft>
                <a:spcPts val="800"/>
              </a:spcAft>
            </a:pP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The </a:t>
            </a:r>
            <a:r>
              <a:rPr lang="en" sz="2000" b="1" u="sng" dirty="0" err="1">
                <a:solidFill>
                  <a:srgbClr val="333333"/>
                </a:solidFill>
                <a:effectLst/>
                <a:latin typeface="Calibri" panose="020F0502020204030204" pitchFamily="34" charset="0"/>
                <a:ea typeface="Calibri" panose="020F0502020204030204" pitchFamily="34" charset="0"/>
                <a:cs typeface="Arial" panose="020B0604020202020204" pitchFamily="34" charset="0"/>
              </a:rPr>
              <a:t>Safety</a:t>
            </a: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 </a:t>
            </a:r>
            <a:r>
              <a:rPr lang="en" sz="2000" b="1" u="sng" dirty="0" err="1">
                <a:solidFill>
                  <a:srgbClr val="333333"/>
                </a:solidFill>
                <a:effectLst/>
                <a:latin typeface="Calibri" panose="020F0502020204030204" pitchFamily="34" charset="0"/>
                <a:ea typeface="Calibri" panose="020F0502020204030204" pitchFamily="34" charset="0"/>
                <a:cs typeface="Arial" panose="020B0604020202020204" pitchFamily="34" charset="0"/>
              </a:rPr>
              <a:t>Factor </a:t>
            </a: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 «q»</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3F92760-D3C3-3E48-F68B-8A84D2E795AC}"/>
              </a:ext>
            </a:extLst>
          </p:cNvPr>
          <p:cNvSpPr txBox="1"/>
          <p:nvPr/>
        </p:nvSpPr>
        <p:spPr>
          <a:xfrm>
            <a:off x="5494019" y="1634227"/>
            <a:ext cx="6363364" cy="4124271"/>
          </a:xfrm>
          <a:prstGeom prst="rect">
            <a:avLst/>
          </a:prstGeom>
          <a:noFill/>
        </p:spPr>
        <p:txBody>
          <a:bodyPr wrap="square">
            <a:spAutoFit/>
          </a:bodyPr>
          <a:lstStyle/>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The </a:t>
            </a:r>
            <a:r>
              <a:rPr lang="en" i="1" kern="100" dirty="0">
                <a:effectLst/>
                <a:latin typeface="Calibri" panose="020F0502020204030204" pitchFamily="34" charset="0"/>
                <a:ea typeface="Calibri" panose="020F0502020204030204" pitchFamily="34" charset="0"/>
                <a:cs typeface="Arial" panose="020B0604020202020204" pitchFamily="34" charset="0"/>
              </a:rPr>
              <a:t>Safety Factor </a:t>
            </a:r>
            <a:r>
              <a:rPr lang="en" kern="100" dirty="0">
                <a:effectLst/>
                <a:latin typeface="Calibri" panose="020F0502020204030204" pitchFamily="34" charset="0"/>
                <a:ea typeface="Calibri" panose="020F0502020204030204" pitchFamily="34" charset="0"/>
                <a:cs typeface="Arial" panose="020B0604020202020204" pitchFamily="34" charset="0"/>
              </a:rPr>
              <a:t>, q, is the ratio of the toroidal field to the </a:t>
            </a:r>
            <a:r>
              <a:rPr lang="en" kern="100" dirty="0" err="1">
                <a:effectLst/>
                <a:latin typeface="Calibri" panose="020F0502020204030204" pitchFamily="34" charset="0"/>
                <a:ea typeface="Calibri" panose="020F0502020204030204" pitchFamily="34" charset="0"/>
                <a:cs typeface="Arial" panose="020B0604020202020204" pitchFamily="34" charset="0"/>
              </a:rPr>
              <a:t>poloidal field </a:t>
            </a:r>
            <a:r>
              <a:rPr lang="en" kern="100" dirty="0">
                <a:effectLst/>
                <a:latin typeface="Calibri" panose="020F0502020204030204" pitchFamily="34" charset="0"/>
                <a:ea typeface="Calibri" panose="020F0502020204030204" pitchFamily="34" charset="0"/>
                <a:cs typeface="Arial" panose="020B0604020202020204" pitchFamily="34" charset="0"/>
              </a:rPr>
              <a:t>.</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There is a link between plasma stability and the </a:t>
            </a:r>
            <a:r>
              <a:rPr lang="en" i="1" kern="100" dirty="0">
                <a:effectLst/>
                <a:latin typeface="Calibri" panose="020F0502020204030204" pitchFamily="34" charset="0"/>
                <a:ea typeface="Calibri" panose="020F0502020204030204" pitchFamily="34" charset="0"/>
                <a:cs typeface="Arial" panose="020B0604020202020204" pitchFamily="34" charset="0"/>
              </a:rPr>
              <a:t>Safety Factor.</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Plasma instabilities are generally associated with fractional values of the </a:t>
            </a:r>
            <a:r>
              <a:rPr lang="en" i="1" kern="100" dirty="0">
                <a:effectLst/>
                <a:latin typeface="Calibri" panose="020F0502020204030204" pitchFamily="34" charset="0"/>
                <a:ea typeface="Calibri" panose="020F0502020204030204" pitchFamily="34" charset="0"/>
                <a:cs typeface="Arial" panose="020B0604020202020204" pitchFamily="34" charset="0"/>
              </a:rPr>
              <a:t>Safety Factor </a:t>
            </a:r>
            <a:r>
              <a:rPr lang="en" kern="100" dirty="0">
                <a:effectLst/>
                <a:latin typeface="Calibri" panose="020F0502020204030204" pitchFamily="34" charset="0"/>
                <a:ea typeface="Calibri" panose="020F0502020204030204" pitchFamily="34" charset="0"/>
                <a:cs typeface="Arial" panose="020B0604020202020204" pitchFamily="34" charset="0"/>
              </a:rPr>
              <a:t>(1/1 – 2/1 – 3/2).</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The critical values (resonance condition) of m/n would then be 1/1, 2/1 and 3/2.</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Usually we can decompose our perturbation into </a:t>
            </a:r>
            <a:r>
              <a:rPr lang="en" i="1" kern="100" dirty="0">
                <a:effectLst/>
                <a:latin typeface="Calibri" panose="020F0502020204030204" pitchFamily="34" charset="0"/>
                <a:ea typeface="Calibri" panose="020F0502020204030204" pitchFamily="34" charset="0"/>
                <a:cs typeface="Arial" panose="020B0604020202020204" pitchFamily="34" charset="0"/>
              </a:rPr>
              <a:t>Toroidal Mode Numbers </a:t>
            </a:r>
            <a:r>
              <a:rPr lang="en" kern="100" dirty="0">
                <a:effectLst/>
                <a:latin typeface="Calibri" panose="020F0502020204030204" pitchFamily="34" charset="0"/>
                <a:ea typeface="Calibri" panose="020F0502020204030204" pitchFamily="34" charset="0"/>
                <a:cs typeface="Arial" panose="020B0604020202020204" pitchFamily="34" charset="0"/>
              </a:rPr>
              <a:t>, n, and </a:t>
            </a:r>
            <a:r>
              <a:rPr lang="en" i="1" kern="100" dirty="0" err="1">
                <a:effectLst/>
                <a:latin typeface="Calibri" panose="020F0502020204030204" pitchFamily="34" charset="0"/>
                <a:ea typeface="Calibri" panose="020F0502020204030204" pitchFamily="34" charset="0"/>
                <a:cs typeface="Arial" panose="020B0604020202020204" pitchFamily="34" charset="0"/>
              </a:rPr>
              <a:t>Poloidal </a:t>
            </a:r>
            <a:r>
              <a:rPr lang="en" i="1" kern="100" dirty="0">
                <a:effectLst/>
                <a:latin typeface="Calibri" panose="020F0502020204030204" pitchFamily="34" charset="0"/>
                <a:ea typeface="Calibri" panose="020F0502020204030204" pitchFamily="34" charset="0"/>
                <a:cs typeface="Arial" panose="020B0604020202020204" pitchFamily="34" charset="0"/>
              </a:rPr>
              <a:t>Mode Numbers </a:t>
            </a:r>
            <a:r>
              <a:rPr lang="en" kern="100" dirty="0">
                <a:effectLst/>
                <a:latin typeface="Calibri" panose="020F0502020204030204" pitchFamily="34" charset="0"/>
                <a:ea typeface="Calibri" panose="020F0502020204030204" pitchFamily="34" charset="0"/>
                <a:cs typeface="Arial" panose="020B0604020202020204" pitchFamily="34" charset="0"/>
              </a:rPr>
              <a:t>, m.</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A (2,1) perturbation m=2, n=1 is a perturbation that makes two turns in the </a:t>
            </a:r>
            <a:r>
              <a:rPr lang="en" kern="100" dirty="0" err="1">
                <a:effectLst/>
                <a:latin typeface="Calibri" panose="020F0502020204030204" pitchFamily="34" charset="0"/>
                <a:ea typeface="Calibri" panose="020F0502020204030204" pitchFamily="34" charset="0"/>
                <a:cs typeface="Arial" panose="020B0604020202020204" pitchFamily="34" charset="0"/>
              </a:rPr>
              <a:t>poloidal direction </a:t>
            </a:r>
            <a:r>
              <a:rPr lang="en" kern="100" dirty="0">
                <a:effectLst/>
                <a:latin typeface="Calibri" panose="020F0502020204030204" pitchFamily="34" charset="0"/>
                <a:ea typeface="Calibri" panose="020F0502020204030204" pitchFamily="34" charset="0"/>
                <a:cs typeface="Arial" panose="020B0604020202020204" pitchFamily="34" charset="0"/>
              </a:rPr>
              <a:t>, m, while turning only once in the toroidal direction, n.</a:t>
            </a:r>
            <a:endParaRPr lang="en-US"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4">
            <a:extLst>
              <a:ext uri="{FF2B5EF4-FFF2-40B4-BE49-F238E27FC236}">
                <a16:creationId xmlns:a16="http://schemas.microsoft.com/office/drawing/2014/main" id="{31F88AE6-4137-3803-DA7D-CAB4AE4013C1}"/>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3" name="Date Placeholder 4">
            <a:extLst>
              <a:ext uri="{FF2B5EF4-FFF2-40B4-BE49-F238E27FC236}">
                <a16:creationId xmlns:a16="http://schemas.microsoft.com/office/drawing/2014/main" id="{A1D3AB39-6817-B730-F481-1BECDFEB67C7}"/>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3389310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A04E2B-3049-B8D0-8E4B-F84FAE59E5E3}"/>
              </a:ext>
            </a:extLst>
          </p:cNvPr>
          <p:cNvSpPr>
            <a:spLocks noGrp="1"/>
          </p:cNvSpPr>
          <p:nvPr>
            <p:ph type="sldNum" sz="quarter" idx="12"/>
          </p:nvPr>
        </p:nvSpPr>
        <p:spPr/>
        <p:txBody>
          <a:bodyPr/>
          <a:lstStyle/>
          <a:p>
            <a:fld id="{55FCEEC9-82A2-4BB3-AB98-D18095280961}" type="slidenum">
              <a:rPr lang="en-US" smtClean="0"/>
              <a:t>22</a:t>
            </a:fld>
            <a:endParaRPr lang="en-US"/>
          </a:p>
        </p:txBody>
      </p:sp>
      <p:pic>
        <p:nvPicPr>
          <p:cNvPr id="8" name="Picture 7">
            <a:extLst>
              <a:ext uri="{FF2B5EF4-FFF2-40B4-BE49-F238E27FC236}">
                <a16:creationId xmlns:a16="http://schemas.microsoft.com/office/drawing/2014/main" id="{4EB5E620-D12C-864E-3C08-0E5A39274E14}"/>
              </a:ext>
            </a:extLst>
          </p:cNvPr>
          <p:cNvPicPr>
            <a:picLocks noChangeAspect="1"/>
          </p:cNvPicPr>
          <p:nvPr/>
        </p:nvPicPr>
        <p:blipFill rotWithShape="1">
          <a:blip r:embed="rId2"/>
          <a:srcRect r="14641"/>
          <a:stretch/>
        </p:blipFill>
        <p:spPr>
          <a:xfrm>
            <a:off x="7110393" y="1976311"/>
            <a:ext cx="4455843" cy="3139712"/>
          </a:xfrm>
          <a:prstGeom prst="rect">
            <a:avLst/>
          </a:prstGeom>
        </p:spPr>
      </p:pic>
      <p:sp>
        <p:nvSpPr>
          <p:cNvPr id="15" name="TextBox 14">
            <a:extLst>
              <a:ext uri="{FF2B5EF4-FFF2-40B4-BE49-F238E27FC236}">
                <a16:creationId xmlns:a16="http://schemas.microsoft.com/office/drawing/2014/main" id="{79937D3A-8881-A972-724D-DD0B23615948}"/>
              </a:ext>
            </a:extLst>
          </p:cNvPr>
          <p:cNvSpPr txBox="1"/>
          <p:nvPr/>
        </p:nvSpPr>
        <p:spPr>
          <a:xfrm>
            <a:off x="764309" y="2166366"/>
            <a:ext cx="6419272" cy="2759602"/>
          </a:xfrm>
          <a:prstGeom prst="rect">
            <a:avLst/>
          </a:prstGeom>
          <a:noFill/>
        </p:spPr>
        <p:txBody>
          <a:bodyPr wrap="square">
            <a:spAutoFit/>
          </a:bodyPr>
          <a:lstStyle/>
          <a:p>
            <a:pPr marL="342900" marR="902970" lvl="0" indent="-342900">
              <a:lnSpc>
                <a:spcPct val="107000"/>
              </a:lnSpc>
              <a:spcBef>
                <a:spcPts val="0"/>
              </a:spcBef>
              <a:spcAft>
                <a:spcPts val="800"/>
              </a:spcAft>
              <a:buFont typeface="Symbol" panose="05050102010706020507" pitchFamily="18" charset="2"/>
              <a:buChar char=""/>
            </a:pPr>
            <a:r>
              <a:rPr lang="en" sz="1600" dirty="0">
                <a:effectLst/>
                <a:latin typeface="Calibri" panose="020F0502020204030204" pitchFamily="34" charset="0"/>
                <a:ea typeface="Calibri" panose="020F0502020204030204" pitchFamily="34" charset="0"/>
                <a:cs typeface="Arial" panose="020B0604020202020204" pitchFamily="34" charset="0"/>
              </a:rPr>
              <a:t>The primary coil of the transformer induces an electromotive force in the plasma ring which in turn produces a current through the plasma.</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902970" lvl="0" indent="-342900">
              <a:lnSpc>
                <a:spcPct val="107000"/>
              </a:lnSpc>
              <a:spcBef>
                <a:spcPts val="0"/>
              </a:spcBef>
              <a:spcAft>
                <a:spcPts val="800"/>
              </a:spcAft>
              <a:buFont typeface="Symbol" panose="05050102010706020507" pitchFamily="18" charset="2"/>
              <a:buChar char=""/>
            </a:pPr>
            <a:r>
              <a:rPr lang="en" sz="1600" dirty="0">
                <a:effectLst/>
                <a:latin typeface="Calibri" panose="020F0502020204030204" pitchFamily="34" charset="0"/>
                <a:ea typeface="Calibri" panose="020F0502020204030204" pitchFamily="34" charset="0"/>
                <a:cs typeface="Arial" panose="020B0604020202020204" pitchFamily="34" charset="0"/>
              </a:rPr>
              <a:t>Plasma resistivity is proportional to 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902970" lvl="0" indent="-342900">
              <a:lnSpc>
                <a:spcPct val="107000"/>
              </a:lnSpc>
              <a:spcBef>
                <a:spcPts val="0"/>
              </a:spcBef>
              <a:spcAft>
                <a:spcPts val="800"/>
              </a:spcAft>
              <a:buFont typeface="Symbol" panose="05050102010706020507" pitchFamily="18" charset="2"/>
              <a:buChar char=""/>
            </a:pPr>
            <a:r>
              <a:rPr lang="en" sz="1600" dirty="0">
                <a:effectLst/>
                <a:latin typeface="Calibri" panose="020F0502020204030204" pitchFamily="34" charset="0"/>
                <a:ea typeface="Calibri" panose="020F0502020204030204" pitchFamily="34" charset="0"/>
                <a:cs typeface="Arial" panose="020B0604020202020204" pitchFamily="34" charset="0"/>
              </a:rPr>
              <a:t>This current is efficient in producing the </a:t>
            </a:r>
            <a:r>
              <a:rPr lang="en" sz="1600" dirty="0" err="1">
                <a:effectLst/>
                <a:latin typeface="Calibri" panose="020F0502020204030204" pitchFamily="34" charset="0"/>
                <a:ea typeface="Calibri" panose="020F0502020204030204" pitchFamily="34" charset="0"/>
                <a:cs typeface="Arial" panose="020B0604020202020204" pitchFamily="34" charset="0"/>
              </a:rPr>
              <a:t>poloidal field </a:t>
            </a:r>
            <a:r>
              <a:rPr lang="en" sz="1600" dirty="0">
                <a:effectLst/>
                <a:latin typeface="Calibri" panose="020F0502020204030204" pitchFamily="34" charset="0"/>
                <a:ea typeface="Calibri" panose="020F0502020204030204" pitchFamily="34" charset="0"/>
                <a:cs typeface="Arial" panose="020B0604020202020204" pitchFamily="34" charset="0"/>
              </a:rPr>
              <a:t>and must complete the structure of the magnetic field to trap the plasma in the tokamak.</a:t>
            </a:r>
          </a:p>
          <a:p>
            <a:pPr marL="342900" marR="902970" lvl="0" indent="-342900">
              <a:lnSpc>
                <a:spcPct val="107000"/>
              </a:lnSpc>
              <a:spcBef>
                <a:spcPts val="0"/>
              </a:spcBef>
              <a:spcAft>
                <a:spcPts val="800"/>
              </a:spcAft>
              <a:buFont typeface="Symbol" panose="05050102010706020507" pitchFamily="18" charset="2"/>
              <a:buChar char=""/>
            </a:pPr>
            <a:r>
              <a:rPr lang="en" sz="1600" dirty="0">
                <a:effectLst/>
                <a:latin typeface="Calibri" panose="020F0502020204030204" pitchFamily="34" charset="0"/>
                <a:ea typeface="Calibri" panose="020F0502020204030204" pitchFamily="34" charset="0"/>
                <a:cs typeface="Arial" panose="020B0604020202020204" pitchFamily="34" charset="0"/>
              </a:rPr>
              <a:t>This current becomes progressively less efficient at heating the plasma as its temperature increases.</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9DE1419F-2671-958E-F0EF-C2F392BE1589}"/>
              </a:ext>
            </a:extLst>
          </p:cNvPr>
          <p:cNvSpPr txBox="1"/>
          <p:nvPr/>
        </p:nvSpPr>
        <p:spPr>
          <a:xfrm>
            <a:off x="3376592" y="728217"/>
            <a:ext cx="4455843" cy="791755"/>
          </a:xfrm>
          <a:prstGeom prst="rect">
            <a:avLst/>
          </a:prstGeom>
          <a:noFill/>
        </p:spPr>
        <p:txBody>
          <a:bodyPr wrap="square">
            <a:spAutoFit/>
          </a:bodyPr>
          <a:lstStyle/>
          <a:p>
            <a:pPr marL="0" marR="0" algn="ctr">
              <a:spcBef>
                <a:spcPts val="0"/>
              </a:spcBef>
              <a:spcAft>
                <a:spcPts val="600"/>
              </a:spcAft>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7.a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 sz="2000" b="1" u="sng" dirty="0">
                <a:effectLst/>
                <a:latin typeface="Calibri" panose="020F0502020204030204" pitchFamily="34" charset="0"/>
                <a:ea typeface="Calibri" panose="020F0502020204030204" pitchFamily="34" charset="0"/>
                <a:cs typeface="Arial" panose="020B0604020202020204" pitchFamily="34" charset="0"/>
              </a:rPr>
              <a:t>HEATING SYSTEMS</a:t>
            </a:r>
          </a:p>
          <a:p>
            <a:pPr marL="571500" marR="0" algn="ctr">
              <a:lnSpc>
                <a:spcPct val="107000"/>
              </a:lnSpc>
              <a:spcBef>
                <a:spcPts val="0"/>
              </a:spcBef>
              <a:spcAft>
                <a:spcPts val="800"/>
              </a:spcAft>
            </a:pPr>
            <a:r>
              <a:rPr lang="en" sz="2000" b="1" i="1" u="sng" dirty="0" err="1">
                <a:effectLst/>
                <a:latin typeface="Calibri" panose="020F0502020204030204" pitchFamily="34" charset="0"/>
                <a:ea typeface="Calibri" panose="020F0502020204030204" pitchFamily="34" charset="0"/>
                <a:cs typeface="Arial" panose="020B0604020202020204" pitchFamily="34" charset="0"/>
              </a:rPr>
              <a:t>Ohmic</a:t>
            </a:r>
            <a:endParaRPr lang="en-US" sz="2000" b="1" i="1" u="sng"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4">
            <a:extLst>
              <a:ext uri="{FF2B5EF4-FFF2-40B4-BE49-F238E27FC236}">
                <a16:creationId xmlns:a16="http://schemas.microsoft.com/office/drawing/2014/main" id="{C6F5C72B-8D24-3E62-214C-E30E6EBB82EE}"/>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3" name="Date Placeholder 4">
            <a:extLst>
              <a:ext uri="{FF2B5EF4-FFF2-40B4-BE49-F238E27FC236}">
                <a16:creationId xmlns:a16="http://schemas.microsoft.com/office/drawing/2014/main" id="{A7B417F7-E402-B675-61B4-908B4F3F54A5}"/>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438218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DAF233E-1724-E44C-AB8A-9FEBE9481CBD}"/>
              </a:ext>
            </a:extLst>
          </p:cNvPr>
          <p:cNvSpPr>
            <a:spLocks noGrp="1"/>
          </p:cNvSpPr>
          <p:nvPr>
            <p:ph type="sldNum" sz="quarter" idx="12"/>
          </p:nvPr>
        </p:nvSpPr>
        <p:spPr/>
        <p:txBody>
          <a:bodyPr/>
          <a:lstStyle/>
          <a:p>
            <a:fld id="{55FCEEC9-82A2-4BB3-AB98-D18095280961}" type="slidenum">
              <a:rPr lang="en-US" smtClean="0"/>
              <a:t>23</a:t>
            </a:fld>
            <a:endParaRPr lang="en-US"/>
          </a:p>
        </p:txBody>
      </p:sp>
      <p:pic>
        <p:nvPicPr>
          <p:cNvPr id="7" name="Picture 6" descr="Diagram, engineering drawing&#10;&#10;Description automatically generated">
            <a:extLst>
              <a:ext uri="{FF2B5EF4-FFF2-40B4-BE49-F238E27FC236}">
                <a16:creationId xmlns:a16="http://schemas.microsoft.com/office/drawing/2014/main" id="{485FDB9D-3185-A83D-CE70-B66F61D8D0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8131" y="1634227"/>
            <a:ext cx="3606461" cy="3290105"/>
          </a:xfrm>
          <a:prstGeom prst="rect">
            <a:avLst/>
          </a:prstGeom>
          <a:ln>
            <a:solidFill>
              <a:schemeClr val="accent1"/>
            </a:solidFill>
          </a:ln>
        </p:spPr>
      </p:pic>
      <p:sp>
        <p:nvSpPr>
          <p:cNvPr id="8" name="TextBox 7">
            <a:extLst>
              <a:ext uri="{FF2B5EF4-FFF2-40B4-BE49-F238E27FC236}">
                <a16:creationId xmlns:a16="http://schemas.microsoft.com/office/drawing/2014/main" id="{82F6FF57-0CD0-DE07-CBBC-785D843D9CD7}"/>
              </a:ext>
            </a:extLst>
          </p:cNvPr>
          <p:cNvSpPr txBox="1"/>
          <p:nvPr/>
        </p:nvSpPr>
        <p:spPr>
          <a:xfrm>
            <a:off x="2665651" y="315964"/>
            <a:ext cx="6097656" cy="838948"/>
          </a:xfrm>
          <a:prstGeom prst="rect">
            <a:avLst/>
          </a:prstGeom>
          <a:noFill/>
        </p:spPr>
        <p:txBody>
          <a:bodyPr wrap="square">
            <a:spAutoFit/>
          </a:bodyPr>
          <a:lstStyle/>
          <a:p>
            <a:pPr marL="0" marR="0" algn="ctr">
              <a:lnSpc>
                <a:spcPct val="107000"/>
              </a:lnSpc>
              <a:spcBef>
                <a:spcPts val="0"/>
              </a:spcBef>
              <a:spcAft>
                <a:spcPts val="800"/>
              </a:spcAft>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6.i</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 sz="2000" b="1" u="sng" kern="100" dirty="0">
                <a:effectLst/>
                <a:latin typeface="Calibri" panose="020F0502020204030204" pitchFamily="34" charset="0"/>
                <a:ea typeface="Calibri" panose="020F0502020204030204" pitchFamily="34" charset="0"/>
                <a:cs typeface="Arial" panose="020B0604020202020204" pitchFamily="34" charset="0"/>
              </a:rPr>
              <a:t>THE TOKAMAK REACTOR</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p>
            <a:pPr marL="628650" marR="0" algn="ctr">
              <a:lnSpc>
                <a:spcPct val="107000"/>
              </a:lnSpc>
              <a:spcBef>
                <a:spcPts val="0"/>
              </a:spcBef>
              <a:spcAft>
                <a:spcPts val="800"/>
              </a:spcAft>
            </a:pP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The </a:t>
            </a:r>
            <a:r>
              <a:rPr lang="en" sz="2000" b="1" u="sng" dirty="0" err="1">
                <a:solidFill>
                  <a:srgbClr val="333333"/>
                </a:solidFill>
                <a:effectLst/>
                <a:latin typeface="Calibri" panose="020F0502020204030204" pitchFamily="34" charset="0"/>
                <a:ea typeface="Calibri" panose="020F0502020204030204" pitchFamily="34" charset="0"/>
                <a:cs typeface="Arial" panose="020B0604020202020204" pitchFamily="34" charset="0"/>
              </a:rPr>
              <a:t>Safety</a:t>
            </a: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 </a:t>
            </a:r>
            <a:r>
              <a:rPr lang="en" sz="2000" b="1" u="sng" dirty="0" err="1">
                <a:solidFill>
                  <a:srgbClr val="333333"/>
                </a:solidFill>
                <a:effectLst/>
                <a:latin typeface="Calibri" panose="020F0502020204030204" pitchFamily="34" charset="0"/>
                <a:ea typeface="Calibri" panose="020F0502020204030204" pitchFamily="34" charset="0"/>
                <a:cs typeface="Arial" panose="020B0604020202020204" pitchFamily="34" charset="0"/>
              </a:rPr>
              <a:t>Factor </a:t>
            </a:r>
            <a:r>
              <a:rPr lang="en" sz="2000" b="1" u="sng" dirty="0">
                <a:solidFill>
                  <a:srgbClr val="333333"/>
                </a:solidFill>
                <a:effectLst/>
                <a:latin typeface="Calibri" panose="020F0502020204030204" pitchFamily="34" charset="0"/>
                <a:ea typeface="Calibri" panose="020F0502020204030204" pitchFamily="34" charset="0"/>
                <a:cs typeface="Arial" panose="020B0604020202020204" pitchFamily="34" charset="0"/>
              </a:rPr>
              <a:t>, «q»</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3F92760-D3C3-3E48-F68B-8A84D2E795AC}"/>
              </a:ext>
            </a:extLst>
          </p:cNvPr>
          <p:cNvSpPr txBox="1"/>
          <p:nvPr/>
        </p:nvSpPr>
        <p:spPr>
          <a:xfrm>
            <a:off x="5494019" y="1634227"/>
            <a:ext cx="6363364" cy="4124271"/>
          </a:xfrm>
          <a:prstGeom prst="rect">
            <a:avLst/>
          </a:prstGeom>
          <a:noFill/>
        </p:spPr>
        <p:txBody>
          <a:bodyPr wrap="square">
            <a:spAutoFit/>
          </a:bodyPr>
          <a:lstStyle/>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The </a:t>
            </a:r>
            <a:r>
              <a:rPr lang="en" i="1" kern="100" dirty="0">
                <a:effectLst/>
                <a:latin typeface="Calibri" panose="020F0502020204030204" pitchFamily="34" charset="0"/>
                <a:ea typeface="Calibri" panose="020F0502020204030204" pitchFamily="34" charset="0"/>
                <a:cs typeface="Arial" panose="020B0604020202020204" pitchFamily="34" charset="0"/>
              </a:rPr>
              <a:t>Safety Factor </a:t>
            </a:r>
            <a:r>
              <a:rPr lang="en" kern="100" dirty="0">
                <a:effectLst/>
                <a:latin typeface="Calibri" panose="020F0502020204030204" pitchFamily="34" charset="0"/>
                <a:ea typeface="Calibri" panose="020F0502020204030204" pitchFamily="34" charset="0"/>
                <a:cs typeface="Arial" panose="020B0604020202020204" pitchFamily="34" charset="0"/>
              </a:rPr>
              <a:t>, q, is the ratio of the toroidal field to the </a:t>
            </a:r>
            <a:r>
              <a:rPr lang="en" kern="100" dirty="0" err="1">
                <a:effectLst/>
                <a:latin typeface="Calibri" panose="020F0502020204030204" pitchFamily="34" charset="0"/>
                <a:ea typeface="Calibri" panose="020F0502020204030204" pitchFamily="34" charset="0"/>
                <a:cs typeface="Arial" panose="020B0604020202020204" pitchFamily="34" charset="0"/>
              </a:rPr>
              <a:t>poloidal field </a:t>
            </a:r>
            <a:r>
              <a:rPr lang="en" kern="100" dirty="0">
                <a:effectLst/>
                <a:latin typeface="Calibri" panose="020F0502020204030204" pitchFamily="34" charset="0"/>
                <a:ea typeface="Calibri" panose="020F0502020204030204" pitchFamily="34" charset="0"/>
                <a:cs typeface="Arial" panose="020B0604020202020204" pitchFamily="34" charset="0"/>
              </a:rPr>
              <a:t>.</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There is a link between plasma stability and the </a:t>
            </a:r>
            <a:r>
              <a:rPr lang="en" i="1" kern="100" dirty="0">
                <a:effectLst/>
                <a:latin typeface="Calibri" panose="020F0502020204030204" pitchFamily="34" charset="0"/>
                <a:ea typeface="Calibri" panose="020F0502020204030204" pitchFamily="34" charset="0"/>
                <a:cs typeface="Arial" panose="020B0604020202020204" pitchFamily="34" charset="0"/>
              </a:rPr>
              <a:t>Safety Factor.</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Plasma instabilities are generally associated with fractional values of the </a:t>
            </a:r>
            <a:r>
              <a:rPr lang="en" i="1" kern="100" dirty="0">
                <a:effectLst/>
                <a:latin typeface="Calibri" panose="020F0502020204030204" pitchFamily="34" charset="0"/>
                <a:ea typeface="Calibri" panose="020F0502020204030204" pitchFamily="34" charset="0"/>
                <a:cs typeface="Arial" panose="020B0604020202020204" pitchFamily="34" charset="0"/>
              </a:rPr>
              <a:t>Safety Factor </a:t>
            </a:r>
            <a:r>
              <a:rPr lang="en" kern="100" dirty="0">
                <a:effectLst/>
                <a:latin typeface="Calibri" panose="020F0502020204030204" pitchFamily="34" charset="0"/>
                <a:ea typeface="Calibri" panose="020F0502020204030204" pitchFamily="34" charset="0"/>
                <a:cs typeface="Arial" panose="020B0604020202020204" pitchFamily="34" charset="0"/>
              </a:rPr>
              <a:t>(1/1 – 2/1 – 3/2).</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The critical values (resonance condition) of m/n would then be 1/1, 2/1 and 3/2.</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Usually we can decompose our perturbation into </a:t>
            </a:r>
            <a:r>
              <a:rPr lang="en" i="1" kern="100" dirty="0">
                <a:effectLst/>
                <a:latin typeface="Calibri" panose="020F0502020204030204" pitchFamily="34" charset="0"/>
                <a:ea typeface="Calibri" panose="020F0502020204030204" pitchFamily="34" charset="0"/>
                <a:cs typeface="Arial" panose="020B0604020202020204" pitchFamily="34" charset="0"/>
              </a:rPr>
              <a:t>Toroidal Mode Numbers </a:t>
            </a:r>
            <a:r>
              <a:rPr lang="en" kern="100" dirty="0">
                <a:effectLst/>
                <a:latin typeface="Calibri" panose="020F0502020204030204" pitchFamily="34" charset="0"/>
                <a:ea typeface="Calibri" panose="020F0502020204030204" pitchFamily="34" charset="0"/>
                <a:cs typeface="Arial" panose="020B0604020202020204" pitchFamily="34" charset="0"/>
              </a:rPr>
              <a:t>, n, and </a:t>
            </a:r>
            <a:r>
              <a:rPr lang="en" i="1" kern="100" dirty="0" err="1">
                <a:effectLst/>
                <a:latin typeface="Calibri" panose="020F0502020204030204" pitchFamily="34" charset="0"/>
                <a:ea typeface="Calibri" panose="020F0502020204030204" pitchFamily="34" charset="0"/>
                <a:cs typeface="Arial" panose="020B0604020202020204" pitchFamily="34" charset="0"/>
              </a:rPr>
              <a:t>Poloidal </a:t>
            </a:r>
            <a:r>
              <a:rPr lang="en" i="1" kern="100" dirty="0">
                <a:effectLst/>
                <a:latin typeface="Calibri" panose="020F0502020204030204" pitchFamily="34" charset="0"/>
                <a:ea typeface="Calibri" panose="020F0502020204030204" pitchFamily="34" charset="0"/>
                <a:cs typeface="Arial" panose="020B0604020202020204" pitchFamily="34" charset="0"/>
              </a:rPr>
              <a:t>Mode Numbers </a:t>
            </a:r>
            <a:r>
              <a:rPr lang="en" kern="100" dirty="0">
                <a:effectLst/>
                <a:latin typeface="Calibri" panose="020F0502020204030204" pitchFamily="34" charset="0"/>
                <a:ea typeface="Calibri" panose="020F0502020204030204" pitchFamily="34" charset="0"/>
                <a:cs typeface="Arial" panose="020B0604020202020204" pitchFamily="34" charset="0"/>
              </a:rPr>
              <a:t>, m.</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300"/>
              </a:spcBef>
              <a:spcAft>
                <a:spcPts val="0"/>
              </a:spcAft>
              <a:buFont typeface="Symbol" panose="05050102010706020507" pitchFamily="18" charset="2"/>
              <a:buChar char=""/>
            </a:pPr>
            <a:r>
              <a:rPr lang="en" kern="100" dirty="0">
                <a:effectLst/>
                <a:latin typeface="Calibri" panose="020F0502020204030204" pitchFamily="34" charset="0"/>
                <a:ea typeface="Calibri" panose="020F0502020204030204" pitchFamily="34" charset="0"/>
                <a:cs typeface="Arial" panose="020B0604020202020204" pitchFamily="34" charset="0"/>
              </a:rPr>
              <a:t>A (2,1) perturbation m=2, n=1 is a perturbation that makes two turns in the </a:t>
            </a:r>
            <a:r>
              <a:rPr lang="en" kern="100" dirty="0" err="1">
                <a:effectLst/>
                <a:latin typeface="Calibri" panose="020F0502020204030204" pitchFamily="34" charset="0"/>
                <a:ea typeface="Calibri" panose="020F0502020204030204" pitchFamily="34" charset="0"/>
                <a:cs typeface="Arial" panose="020B0604020202020204" pitchFamily="34" charset="0"/>
              </a:rPr>
              <a:t>poloidal direction </a:t>
            </a:r>
            <a:r>
              <a:rPr lang="en" kern="100" dirty="0">
                <a:effectLst/>
                <a:latin typeface="Calibri" panose="020F0502020204030204" pitchFamily="34" charset="0"/>
                <a:ea typeface="Calibri" panose="020F0502020204030204" pitchFamily="34" charset="0"/>
                <a:cs typeface="Arial" panose="020B0604020202020204" pitchFamily="34" charset="0"/>
              </a:rPr>
              <a:t>, m, while turning only once in the toroidal direction, n.</a:t>
            </a:r>
            <a:endParaRPr lang="en-US"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4">
            <a:extLst>
              <a:ext uri="{FF2B5EF4-FFF2-40B4-BE49-F238E27FC236}">
                <a16:creationId xmlns:a16="http://schemas.microsoft.com/office/drawing/2014/main" id="{31F88AE6-4137-3803-DA7D-CAB4AE4013C1}"/>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3" name="Date Placeholder 4">
            <a:extLst>
              <a:ext uri="{FF2B5EF4-FFF2-40B4-BE49-F238E27FC236}">
                <a16:creationId xmlns:a16="http://schemas.microsoft.com/office/drawing/2014/main" id="{E94F65DB-15C2-1C87-087A-9AED51A8FD49}"/>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4159981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DAF233E-1724-E44C-AB8A-9FEBE9481C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descr="Diagram, engineering drawing&#10;&#10;Description automatically generated">
            <a:extLst>
              <a:ext uri="{FF2B5EF4-FFF2-40B4-BE49-F238E27FC236}">
                <a16:creationId xmlns:a16="http://schemas.microsoft.com/office/drawing/2014/main" id="{485FDB9D-3185-A83D-CE70-B66F61D8D0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8131" y="1634227"/>
            <a:ext cx="3606461" cy="3290105"/>
          </a:xfrm>
          <a:prstGeom prst="rect">
            <a:avLst/>
          </a:prstGeom>
          <a:ln>
            <a:solidFill>
              <a:schemeClr val="accent1"/>
            </a:solidFill>
          </a:ln>
        </p:spPr>
      </p:pic>
      <p:sp>
        <p:nvSpPr>
          <p:cNvPr id="8" name="TextBox 7">
            <a:extLst>
              <a:ext uri="{FF2B5EF4-FFF2-40B4-BE49-F238E27FC236}">
                <a16:creationId xmlns:a16="http://schemas.microsoft.com/office/drawing/2014/main" id="{82F6FF57-0CD0-DE07-CBBC-785D843D9CD7}"/>
              </a:ext>
            </a:extLst>
          </p:cNvPr>
          <p:cNvSpPr txBox="1"/>
          <p:nvPr/>
        </p:nvSpPr>
        <p:spPr>
          <a:xfrm>
            <a:off x="2665651" y="315964"/>
            <a:ext cx="6097656" cy="83894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6.i</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TOKAMAK REACTOR</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628650" marR="0" lvl="0" indent="0" algn="ctr" defTabSz="914400" rtl="0" eaLnBrk="1" fontAlgn="auto" latinLnBrk="0" hangingPunct="1">
              <a:lnSpc>
                <a:spcPct val="107000"/>
              </a:lnSpc>
              <a:spcBef>
                <a:spcPts val="0"/>
              </a:spcBef>
              <a:spcAft>
                <a:spcPts val="800"/>
              </a:spcAft>
              <a:buClrTx/>
              <a:buSzTx/>
              <a:buFontTx/>
              <a:buNone/>
              <a:tabLst/>
              <a:defRPr/>
            </a:pPr>
            <a:r>
              <a:rPr kumimoji="0" lang="en" sz="2000" b="1"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The </a:t>
            </a:r>
            <a:r>
              <a:rPr kumimoji="0" lang="en" sz="2000" b="1" i="0" u="sng" strike="noStrike" kern="1200" cap="none" spc="0" normalizeH="0" baseline="0" noProof="0" dirty="0" err="1">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Safety</a:t>
            </a:r>
            <a:r>
              <a:rPr kumimoji="0" lang="en" sz="2000" b="1"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2000" b="1" i="0" u="sng" strike="noStrike" kern="1200" cap="none" spc="0" normalizeH="0" baseline="0" noProof="0" dirty="0" err="1">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Factor </a:t>
            </a:r>
            <a:r>
              <a:rPr kumimoji="0" lang="en" sz="2000" b="1"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 «q»</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3F92760-D3C3-3E48-F68B-8A84D2E795AC}"/>
              </a:ext>
            </a:extLst>
          </p:cNvPr>
          <p:cNvSpPr txBox="1"/>
          <p:nvPr/>
        </p:nvSpPr>
        <p:spPr>
          <a:xfrm>
            <a:off x="5494019" y="1634227"/>
            <a:ext cx="6363364" cy="4124271"/>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300"/>
              </a:spcBef>
              <a:spcAft>
                <a:spcPts val="0"/>
              </a:spcAft>
              <a:buClrTx/>
              <a:buSzTx/>
              <a:buFont typeface="Symbol" panose="05050102010706020507" pitchFamily="18" charset="2"/>
              <a:buChar char=""/>
              <a:tabLst/>
              <a:defRPr/>
            </a:pP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a:t>
            </a:r>
            <a:r>
              <a:rPr kumimoji="0" lang="en" sz="1800" b="0" i="1"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Safety Factor </a:t>
            </a: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q, is the ratio of the toroidal field to the </a:t>
            </a:r>
            <a:r>
              <a:rPr kumimoji="0" lang="en" sz="18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poloidal field </a:t>
            </a: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t>
            </a:r>
            <a:endParaRPr kumimoji="0" lang="en-US"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Symbol" panose="05050102010706020507" pitchFamily="18" charset="2"/>
              <a:buChar char=""/>
              <a:tabLst/>
              <a:defRPr/>
            </a:pP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There is a link between plasma stability and the </a:t>
            </a:r>
            <a:r>
              <a:rPr kumimoji="0" lang="en" sz="1800" b="0" i="1"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Safety Factor.</a:t>
            </a:r>
            <a:endParaRPr kumimoji="0" lang="en-US"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Symbol" panose="05050102010706020507" pitchFamily="18" charset="2"/>
              <a:buChar char=""/>
              <a:tabLst/>
              <a:defRPr/>
            </a:pP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Plasma instabilities are generally associated with fractional values of the </a:t>
            </a:r>
            <a:r>
              <a:rPr kumimoji="0" lang="en" sz="1800" b="0" i="1"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Safety Factor </a:t>
            </a: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(1/1 – 2/1 – 3/2).</a:t>
            </a:r>
            <a:endParaRPr kumimoji="0" lang="en-US"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Symbol" panose="05050102010706020507" pitchFamily="18" charset="2"/>
              <a:buChar char=""/>
              <a:tabLst/>
              <a:defRPr/>
            </a:pP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critical values (resonance condition) of m/n would then be 1/1, 2/1 and 3/2.</a:t>
            </a:r>
            <a:endParaRPr kumimoji="0" lang="en-US"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Symbol" panose="05050102010706020507" pitchFamily="18" charset="2"/>
              <a:buChar char=""/>
              <a:tabLst/>
              <a:defRPr/>
            </a:pP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Usually we can decompose our perturbation into </a:t>
            </a:r>
            <a:r>
              <a:rPr kumimoji="0" lang="en" sz="1800" b="0" i="1"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Toroidal Mode Numbers </a:t>
            </a: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n, and </a:t>
            </a:r>
            <a:r>
              <a:rPr kumimoji="0" lang="en" sz="1800" b="0" i="1"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Poloidal </a:t>
            </a:r>
            <a:r>
              <a:rPr kumimoji="0" lang="en" sz="1800" b="0" i="1"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Mode Numbers </a:t>
            </a: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m.</a:t>
            </a:r>
            <a:endParaRPr kumimoji="0" lang="en-US"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Symbol" panose="05050102010706020507" pitchFamily="18" charset="2"/>
              <a:buChar char=""/>
              <a:tabLst/>
              <a:defRPr/>
            </a:pP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 (2,1) perturbation m=2, n=1 is a perturbation that makes two turns in the </a:t>
            </a:r>
            <a:r>
              <a:rPr kumimoji="0" lang="en" sz="18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poloidal direction </a:t>
            </a: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m, while turning only once in the toroidal direction, n.</a:t>
            </a:r>
            <a:endParaRPr kumimoji="0" lang="en-US"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4">
            <a:extLst>
              <a:ext uri="{FF2B5EF4-FFF2-40B4-BE49-F238E27FC236}">
                <a16:creationId xmlns:a16="http://schemas.microsoft.com/office/drawing/2014/main" id="{31F88AE6-4137-3803-DA7D-CAB4AE4013C1}"/>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3A66EA66-FA65-22AB-B655-736210E7DFA5}"/>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985606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2F7D325-5702-EC61-BAA6-4F5076DC1BB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D8EB6D6-5737-1B39-341F-65AF94AF20A7}"/>
              </a:ext>
            </a:extLst>
          </p:cNvPr>
          <p:cNvSpPr txBox="1"/>
          <p:nvPr/>
        </p:nvSpPr>
        <p:spPr>
          <a:xfrm>
            <a:off x="2752737" y="252282"/>
            <a:ext cx="6097656" cy="83894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6.j</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TOKAMAK REACTOR</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2000" b="1"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Plasma Shaping</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9" name="Picture 8" descr="A picture containing text, music, guitar&#10;&#10;Description automatically generated">
            <a:extLst>
              <a:ext uri="{FF2B5EF4-FFF2-40B4-BE49-F238E27FC236}">
                <a16:creationId xmlns:a16="http://schemas.microsoft.com/office/drawing/2014/main" id="{16ACBB25-C3E2-46C7-9AAC-75250198E4A1}"/>
              </a:ext>
            </a:extLst>
          </p:cNvPr>
          <p:cNvPicPr>
            <a:picLocks noChangeAspect="1"/>
          </p:cNvPicPr>
          <p:nvPr/>
        </p:nvPicPr>
        <p:blipFill rotWithShape="1">
          <a:blip r:embed="rId2">
            <a:extLst>
              <a:ext uri="{28A0092B-C50C-407E-A947-70E740481C1C}">
                <a14:useLocalDpi xmlns:a14="http://schemas.microsoft.com/office/drawing/2010/main" val="0"/>
              </a:ext>
            </a:extLst>
          </a:blip>
          <a:srcRect t="7607" b="9388"/>
          <a:stretch/>
        </p:blipFill>
        <p:spPr bwMode="auto">
          <a:xfrm>
            <a:off x="2401252" y="1371600"/>
            <a:ext cx="7389495" cy="2445026"/>
          </a:xfrm>
          <a:prstGeom prst="rect">
            <a:avLst/>
          </a:prstGeom>
          <a:ln w="9525" cap="flat" cmpd="sng" algn="ctr">
            <a:solidFill>
              <a:srgbClr val="4472C4"/>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8E128DB8-BED2-B962-9BC0-73735A8650BD}"/>
              </a:ext>
            </a:extLst>
          </p:cNvPr>
          <p:cNvSpPr txBox="1"/>
          <p:nvPr/>
        </p:nvSpPr>
        <p:spPr>
          <a:xfrm>
            <a:off x="1175657" y="4003915"/>
            <a:ext cx="10049692" cy="216514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 sz="1800" b="0" i="0" u="none"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rPr>
              <a:t>The plasma shaping is produced by the external </a:t>
            </a:r>
            <a:r>
              <a:rPr kumimoji="0" lang="en" sz="1800" b="0" i="0" u="none" strike="noStrike" kern="1200" cap="none" spc="0" normalizeH="0" baseline="0" noProof="0" dirty="0" err="1">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rPr>
              <a:t>poloidal field </a:t>
            </a:r>
            <a:r>
              <a:rPr kumimoji="0" lang="en" sz="1800" b="0" i="0" u="none"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rPr>
              <a:t>, so it starts from a superposition of magnetic fields produced by the coils and the plasma current.</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7000"/>
              </a:lnSpc>
              <a:spcBef>
                <a:spcPts val="1200"/>
              </a:spcBef>
              <a:spcAft>
                <a:spcPts val="0"/>
              </a:spcAft>
              <a:buClrTx/>
              <a:buSzTx/>
              <a:buFontTx/>
              <a:buNone/>
              <a:tabLst/>
              <a:defRPr/>
            </a:pPr>
            <a:r>
              <a:rPr kumimoji="0" lang="en" sz="1800" b="0" i="0" u="none" strike="noStrike" kern="1200" cap="none" spc="0" normalizeH="0" baseline="0" noProof="0" dirty="0" err="1">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rPr>
              <a:t>poloidal </a:t>
            </a:r>
            <a:r>
              <a:rPr kumimoji="0" lang="en" sz="1800" b="0" i="0" u="none"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rPr>
              <a:t>fields serve to control the radial position of the plasma, the vertical position of the plasma and produce plasma shaping.</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7000"/>
              </a:lnSpc>
              <a:spcBef>
                <a:spcPts val="1200"/>
              </a:spcBef>
              <a:spcAft>
                <a:spcPts val="0"/>
              </a:spcAft>
              <a:buClrTx/>
              <a:buSzTx/>
              <a:buFontTx/>
              <a:buNone/>
              <a:tabLst/>
              <a:defRPr/>
            </a:pPr>
            <a:r>
              <a:rPr kumimoji="0" lang="en" sz="1800" b="0" i="0" u="none"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rPr>
              <a:t>Plasma shaping is very important because it is one of the possible methods we have to control instabilities and optimize the performance of a fusion reactor.</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4">
            <a:extLst>
              <a:ext uri="{FF2B5EF4-FFF2-40B4-BE49-F238E27FC236}">
                <a16:creationId xmlns:a16="http://schemas.microsoft.com/office/drawing/2014/main" id="{E579D4D7-5B29-D3DE-A85B-E8181B1F97DF}"/>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4CC14096-2682-1F28-45EA-7AFF04E315C9}"/>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62226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023BB1E-A827-5CF2-2DDF-1FC3DDC84783}"/>
              </a:ext>
            </a:extLst>
          </p:cNvPr>
          <p:cNvSpPr>
            <a:spLocks noGrp="1"/>
          </p:cNvSpPr>
          <p:nvPr>
            <p:ph type="ftr" sz="quarter" idx="11"/>
          </p:nvPr>
        </p:nvSpPr>
        <p:spPr>
          <a:xfrm>
            <a:off x="4038599" y="6356350"/>
            <a:ext cx="4234543"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6" name="Slide Number Placeholder 5">
            <a:extLst>
              <a:ext uri="{FF2B5EF4-FFF2-40B4-BE49-F238E27FC236}">
                <a16:creationId xmlns:a16="http://schemas.microsoft.com/office/drawing/2014/main" id="{86192F03-E245-258D-9F75-986E2039E9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2EFF49C-F18C-FAF3-97AE-857EF10AAB9A}"/>
              </a:ext>
            </a:extLst>
          </p:cNvPr>
          <p:cNvSpPr txBox="1"/>
          <p:nvPr/>
        </p:nvSpPr>
        <p:spPr>
          <a:xfrm>
            <a:off x="2735320" y="249736"/>
            <a:ext cx="6097656" cy="83894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6.k</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TOKAMAK REACTOR</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2000" b="1"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Plasma Shaping - Typical Parameters</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DA562A80-3795-7F2D-7FE1-4A0E711DFB31}"/>
              </a:ext>
            </a:extLst>
          </p:cNvPr>
          <p:cNvPicPr>
            <a:picLocks noChangeAspect="1"/>
          </p:cNvPicPr>
          <p:nvPr/>
        </p:nvPicPr>
        <p:blipFill>
          <a:blip r:embed="rId2"/>
          <a:stretch>
            <a:fillRect/>
          </a:stretch>
        </p:blipFill>
        <p:spPr>
          <a:xfrm>
            <a:off x="2209800" y="1335550"/>
            <a:ext cx="7134954" cy="4773933"/>
          </a:xfrm>
          <a:prstGeom prst="rect">
            <a:avLst/>
          </a:prstGeom>
        </p:spPr>
      </p:pic>
      <p:sp>
        <p:nvSpPr>
          <p:cNvPr id="2" name="Date Placeholder 4">
            <a:extLst>
              <a:ext uri="{FF2B5EF4-FFF2-40B4-BE49-F238E27FC236}">
                <a16:creationId xmlns:a16="http://schemas.microsoft.com/office/drawing/2014/main" id="{81FCF71C-E015-1165-1E7E-041B9F82292D}"/>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88530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F3A901D-043B-6CE0-4C59-9C1380C12A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89376D7-2080-D1DA-7043-0FAA2592BAC4}"/>
              </a:ext>
            </a:extLst>
          </p:cNvPr>
          <p:cNvSpPr txBox="1"/>
          <p:nvPr/>
        </p:nvSpPr>
        <p:spPr>
          <a:xfrm>
            <a:off x="3048000" y="274600"/>
            <a:ext cx="6096000" cy="83894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6.l</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TOKAMAK REACTOR</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2000" b="1"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Blankets - </a:t>
            </a:r>
            <a:r>
              <a:rPr kumimoji="0" lang="en" sz="2000" b="1" i="0" u="sng" strike="noStrike" kern="1200" cap="none" spc="0" normalizeH="0" baseline="0" noProof="0" dirty="0" err="1">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Tritium </a:t>
            </a:r>
            <a:r>
              <a:rPr kumimoji="0" lang="en" sz="2000" b="1"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Generation </a:t>
            </a:r>
            <a:r>
              <a:rPr kumimoji="0" lang="en" sz="2000" b="1" i="0" u="sng" strike="noStrike" kern="1200" cap="none" spc="0" normalizeH="0" baseline="0" noProof="0" dirty="0" err="1">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2000" b="1"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Arial" panose="020B0604020202020204" pitchFamily="34" charset="0"/>
              </a:rPr>
              <a:t>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9" name="Picture 8" descr="Diagram&#10;&#10;Description automatically generated">
            <a:extLst>
              <a:ext uri="{FF2B5EF4-FFF2-40B4-BE49-F238E27FC236}">
                <a16:creationId xmlns:a16="http://schemas.microsoft.com/office/drawing/2014/main" id="{F5DE90D4-D5B7-0EFE-7BF6-8A9A8BE11519}"/>
              </a:ext>
            </a:extLst>
          </p:cNvPr>
          <p:cNvPicPr>
            <a:picLocks noChangeAspect="1"/>
          </p:cNvPicPr>
          <p:nvPr/>
        </p:nvPicPr>
        <p:blipFill rotWithShape="1">
          <a:blip r:embed="rId2">
            <a:extLst>
              <a:ext uri="{28A0092B-C50C-407E-A947-70E740481C1C}">
                <a14:useLocalDpi xmlns:a14="http://schemas.microsoft.com/office/drawing/2010/main" val="0"/>
              </a:ext>
            </a:extLst>
          </a:blip>
          <a:srcRect l="9133" t="4281" r="12930" b="5123"/>
          <a:stretch/>
        </p:blipFill>
        <p:spPr bwMode="auto">
          <a:xfrm>
            <a:off x="2044865" y="1413510"/>
            <a:ext cx="7387369" cy="4672680"/>
          </a:xfrm>
          <a:prstGeom prst="rect">
            <a:avLst/>
          </a:prstGeom>
          <a:ln>
            <a:noFill/>
          </a:ln>
          <a:extLst>
            <a:ext uri="{53640926-AAD7-44D8-BBD7-CCE9431645EC}">
              <a14:shadowObscured xmlns:a14="http://schemas.microsoft.com/office/drawing/2010/main"/>
            </a:ext>
          </a:extLst>
        </p:spPr>
      </p:pic>
      <p:sp>
        <p:nvSpPr>
          <p:cNvPr id="2" name="Footer Placeholder 4">
            <a:extLst>
              <a:ext uri="{FF2B5EF4-FFF2-40B4-BE49-F238E27FC236}">
                <a16:creationId xmlns:a16="http://schemas.microsoft.com/office/drawing/2014/main" id="{DA2BA5CE-3E67-4A60-84BF-7A0BE9737874}"/>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96F4C24F-B7F3-329B-5100-3AE87F6564B7}"/>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4706626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7BFFFF9-E6E2-FDB0-C3E3-D366DA7FA3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A8F4204-0304-AB47-C9ED-A8697FE54905}"/>
              </a:ext>
            </a:extLst>
          </p:cNvPr>
          <p:cNvSpPr txBox="1"/>
          <p:nvPr/>
        </p:nvSpPr>
        <p:spPr>
          <a:xfrm>
            <a:off x="3048000" y="335558"/>
            <a:ext cx="6096000" cy="83894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6.m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TOKAMAK REACTOR</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571500" marR="0" lvl="0" indent="0" algn="ctr" defTabSz="914400" rtl="0" eaLnBrk="1" fontAlgn="auto" latinLnBrk="0" hangingPunct="1">
              <a:lnSpc>
                <a:spcPct val="107000"/>
              </a:lnSpc>
              <a:spcBef>
                <a:spcPts val="0"/>
              </a:spcBef>
              <a:spcAft>
                <a:spcPts val="800"/>
              </a:spcAft>
              <a:buClrTx/>
              <a:buSzTx/>
              <a:buFontTx/>
              <a:buNone/>
              <a:tabLst/>
              <a:defRPr/>
            </a:pPr>
            <a:r>
              <a:rPr kumimoji="0" lang="en" sz="2000" b="1"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Heat Recovery Product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9" name="Picture 8" descr="Diagram&#10;&#10;Description automatically generated">
            <a:extLst>
              <a:ext uri="{FF2B5EF4-FFF2-40B4-BE49-F238E27FC236}">
                <a16:creationId xmlns:a16="http://schemas.microsoft.com/office/drawing/2014/main" id="{1795EC1F-C2F6-824E-04EC-D83A4875F1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2040" y="1231902"/>
            <a:ext cx="7487920" cy="4952365"/>
          </a:xfrm>
          <a:prstGeom prst="rect">
            <a:avLst/>
          </a:prstGeom>
        </p:spPr>
      </p:pic>
      <p:sp>
        <p:nvSpPr>
          <p:cNvPr id="2" name="Footer Placeholder 4">
            <a:extLst>
              <a:ext uri="{FF2B5EF4-FFF2-40B4-BE49-F238E27FC236}">
                <a16:creationId xmlns:a16="http://schemas.microsoft.com/office/drawing/2014/main" id="{BC0EA66B-F586-2FB7-9787-61468AA97A86}"/>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E7FA5280-ABD7-69BF-D03D-DF77105AA7E6}"/>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1738022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A04E2B-3049-B8D0-8E4B-F84FAE59E5E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1EB1800A-1A19-5A82-C0EE-844150F837FC}"/>
              </a:ext>
            </a:extLst>
          </p:cNvPr>
          <p:cNvSpPr txBox="1"/>
          <p:nvPr/>
        </p:nvSpPr>
        <p:spPr>
          <a:xfrm>
            <a:off x="794326" y="2265367"/>
            <a:ext cx="5301673" cy="2581541"/>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 sz="14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4 Heating Systems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Internal</a:t>
            </a:r>
            <a:endParaRPr kumimoji="0" lang="it-IT" sz="1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30188" marR="0" lvl="0" indent="-230188"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Ohmic</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Heating</a:t>
            </a:r>
            <a:endPar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Exteriors</a:t>
            </a:r>
          </a:p>
          <a:p>
            <a:pPr marL="230188" marR="0" lvl="0" indent="-230188"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Neutral</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Beam </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Injection (NBI) - (33 MW)</a:t>
            </a:r>
            <a:endPar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30188" marR="0" lvl="0" indent="-230188"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Ion Cyclotron Resonance Heating (ICRH) - (20 MW)</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30188" marR="0" lvl="0" indent="-230188"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Electron Cyclotron Resonance Heating (ECRH) - (20 MW)</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it-IT" sz="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73 megawatts of plasma heating is available, well above the 50 megawatts required.</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AB073329-4D68-0B68-9F87-1D290343F0EA}"/>
              </a:ext>
            </a:extLst>
          </p:cNvPr>
          <p:cNvSpPr txBox="1"/>
          <p:nvPr/>
        </p:nvSpPr>
        <p:spPr>
          <a:xfrm>
            <a:off x="1625599" y="493047"/>
            <a:ext cx="8562109" cy="40703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HEATING SYSTEMS</a:t>
            </a:r>
            <a:endParaRPr kumimoji="0" lang="en-US"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4F1ABAB2-CFDF-9293-FB2E-59109F85074B}"/>
              </a:ext>
            </a:extLst>
          </p:cNvPr>
          <p:cNvPicPr>
            <a:picLocks noChangeAspect="1"/>
          </p:cNvPicPr>
          <p:nvPr/>
        </p:nvPicPr>
        <p:blipFill>
          <a:blip r:embed="rId2"/>
          <a:stretch>
            <a:fillRect/>
          </a:stretch>
        </p:blipFill>
        <p:spPr>
          <a:xfrm>
            <a:off x="6095999" y="1963433"/>
            <a:ext cx="5521665" cy="3362447"/>
          </a:xfrm>
          <a:prstGeom prst="rect">
            <a:avLst/>
          </a:prstGeom>
        </p:spPr>
      </p:pic>
      <p:sp>
        <p:nvSpPr>
          <p:cNvPr id="2" name="Footer Placeholder 4">
            <a:extLst>
              <a:ext uri="{FF2B5EF4-FFF2-40B4-BE49-F238E27FC236}">
                <a16:creationId xmlns:a16="http://schemas.microsoft.com/office/drawing/2014/main" id="{6A69391B-F58C-8278-AF75-92FB05308B6C}"/>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0145916A-1299-BD20-76F6-BDF64DF170CB}"/>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784923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3A03F8B-B89C-99FB-4FDE-F551528D3C1D}"/>
              </a:ext>
            </a:extLst>
          </p:cNvPr>
          <p:cNvSpPr>
            <a:spLocks noGrp="1"/>
          </p:cNvSpPr>
          <p:nvPr>
            <p:ph type="ctrTitle"/>
          </p:nvPr>
        </p:nvSpPr>
        <p:spPr>
          <a:xfrm>
            <a:off x="3698958" y="257983"/>
            <a:ext cx="3540041" cy="588258"/>
          </a:xfrm>
        </p:spPr>
        <p:txBody>
          <a:bodyPr vert="horz" lIns="91440" tIns="45720" rIns="91440" bIns="45720" rtlCol="0" anchor="ctr">
            <a:normAutofit/>
          </a:bodyPr>
          <a:lstStyle/>
          <a:p>
            <a:pPr marL="457200" marR="0" indent="-228600">
              <a:spcAft>
                <a:spcPts val="600"/>
              </a:spcAft>
            </a:pPr>
            <a:r>
              <a:rPr lang="en" sz="2000" b="1" i="1" dirty="0">
                <a:effectLst/>
                <a:latin typeface="Times New Roman" panose="02020603050405020304" pitchFamily="18" charset="0"/>
                <a:cs typeface="Times New Roman" panose="02020603050405020304" pitchFamily="18" charset="0"/>
              </a:rPr>
              <a:t>1.a </a:t>
            </a:r>
            <a:r>
              <a:rPr lang="en" sz="2000" b="1" dirty="0">
                <a:effectLst/>
                <a:latin typeface="+mn-lt"/>
              </a:rPr>
              <a:t>- </a:t>
            </a:r>
            <a:r>
              <a:rPr lang="en" sz="2000" b="1" u="sng" dirty="0">
                <a:effectLst/>
                <a:latin typeface="+mn-lt"/>
              </a:rPr>
              <a:t>FISSION - FUSION</a:t>
            </a:r>
            <a:endParaRPr lang="en-US" sz="2000" dirty="0">
              <a:latin typeface="+mn-lt"/>
            </a:endParaRPr>
          </a:p>
        </p:txBody>
      </p:sp>
      <p:pic>
        <p:nvPicPr>
          <p:cNvPr id="8" name="Picture 7" descr="Diagram&#10;&#10;Description automatically generated">
            <a:extLst>
              <a:ext uri="{FF2B5EF4-FFF2-40B4-BE49-F238E27FC236}">
                <a16:creationId xmlns:a16="http://schemas.microsoft.com/office/drawing/2014/main" id="{FDCBF308-9A92-658D-ACDB-39993D90A0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4594" y="2682240"/>
            <a:ext cx="3644755" cy="3450830"/>
          </a:xfrm>
          <a:prstGeom prst="rect">
            <a:avLst/>
          </a:prstGeom>
        </p:spPr>
      </p:pic>
      <p:pic>
        <p:nvPicPr>
          <p:cNvPr id="6" name="Picture 5" descr="Diagram&#10;&#10;Description automatically generated">
            <a:extLst>
              <a:ext uri="{FF2B5EF4-FFF2-40B4-BE49-F238E27FC236}">
                <a16:creationId xmlns:a16="http://schemas.microsoft.com/office/drawing/2014/main" id="{77BDCBE4-30AB-3118-497D-F3FC0F8E86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3582" y="2725778"/>
            <a:ext cx="3874393" cy="3209193"/>
          </a:xfrm>
          <a:prstGeom prst="rect">
            <a:avLst/>
          </a:prstGeom>
        </p:spPr>
      </p:pic>
      <p:sp>
        <p:nvSpPr>
          <p:cNvPr id="4" name="Slide Number Placeholder 3">
            <a:extLst>
              <a:ext uri="{FF2B5EF4-FFF2-40B4-BE49-F238E27FC236}">
                <a16:creationId xmlns:a16="http://schemas.microsoft.com/office/drawing/2014/main" id="{D6F8091D-1825-ADC5-B52F-05ECC0050A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Sylfaen" panose="010A05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Sylfaen" panose="010A0502050306030303" pitchFamily="18" charset="0"/>
              <a:ea typeface="+mn-ea"/>
              <a:cs typeface="+mn-cs"/>
            </a:endParaRPr>
          </a:p>
        </p:txBody>
      </p:sp>
      <p:grpSp>
        <p:nvGrpSpPr>
          <p:cNvPr id="10" name="Group 9">
            <a:extLst>
              <a:ext uri="{FF2B5EF4-FFF2-40B4-BE49-F238E27FC236}">
                <a16:creationId xmlns:a16="http://schemas.microsoft.com/office/drawing/2014/main" id="{B95969D9-B357-5DC1-260B-65BBE7EB55D1}"/>
              </a:ext>
            </a:extLst>
          </p:cNvPr>
          <p:cNvGrpSpPr/>
          <p:nvPr/>
        </p:nvGrpSpPr>
        <p:grpSpPr>
          <a:xfrm>
            <a:off x="1375950" y="993817"/>
            <a:ext cx="9161997" cy="1149179"/>
            <a:chOff x="1375950" y="993817"/>
            <a:chExt cx="9161997" cy="1149179"/>
          </a:xfrm>
        </p:grpSpPr>
        <p:sp>
          <p:nvSpPr>
            <p:cNvPr id="5" name="TextBox 4">
              <a:extLst>
                <a:ext uri="{FF2B5EF4-FFF2-40B4-BE49-F238E27FC236}">
                  <a16:creationId xmlns:a16="http://schemas.microsoft.com/office/drawing/2014/main" id="{DD899082-0465-BC25-7A54-53BE100D6D78}"/>
                </a:ext>
              </a:extLst>
            </p:cNvPr>
            <p:cNvSpPr txBox="1"/>
            <p:nvPr/>
          </p:nvSpPr>
          <p:spPr>
            <a:xfrm>
              <a:off x="5358987" y="993817"/>
              <a:ext cx="5178960" cy="1149179"/>
            </a:xfrm>
            <a:prstGeom prst="rect">
              <a:avLst/>
            </a:prstGeom>
            <a:ln w="15875">
              <a:solidFill>
                <a:schemeClr val="accent1"/>
              </a:solidFill>
            </a:ln>
          </p:spPr>
          <p:txBody>
            <a:bodyPr vert="horz" lIns="91440" tIns="45720" rIns="91440" bIns="45720" rtlCol="0" anchor="ctr">
              <a:normAutofit/>
            </a:bodyPr>
            <a:lstStyle/>
            <a:p>
              <a:pPr marL="233363"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 sz="1700" b="1" i="1" u="none" strike="noStrike" kern="1200" cap="small" spc="0" normalizeH="0" baseline="0" noProof="0" dirty="0" err="1">
                  <a:ln>
                    <a:noFill/>
                  </a:ln>
                  <a:solidFill>
                    <a:prstClr val="black"/>
                  </a:solidFill>
                  <a:effectLst/>
                  <a:uLnTx/>
                  <a:uFillTx/>
                  <a:latin typeface="Calibri" panose="020F0502020204030204"/>
                  <a:ea typeface="+mn-ea"/>
                  <a:cs typeface="+mn-cs"/>
                </a:rPr>
                <a:t>Fission </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is the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splitting </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of a heavy,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unstable nucleus </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into two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smaller nuclei.</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light</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33363"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 sz="1700" b="1" i="1" u="none" strike="noStrike" kern="1200" cap="small" spc="0" normalizeH="0" baseline="0" noProof="0" dirty="0" err="1">
                  <a:ln>
                    <a:noFill/>
                  </a:ln>
                  <a:solidFill>
                    <a:prstClr val="black"/>
                  </a:solidFill>
                  <a:effectLst/>
                  <a:uLnTx/>
                  <a:uFillTx/>
                  <a:latin typeface="Calibri" panose="020F0502020204030204"/>
                  <a:ea typeface="+mn-ea"/>
                  <a:cs typeface="+mn-cs"/>
                </a:rPr>
                <a:t>fusion </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is the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process </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in which two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light nuclei</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Yes</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they combine</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releasing</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large</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amount </a:t>
              </a:r>
              <a:r>
                <a:rPr kumimoji="0" lang="en" sz="1700" b="0" i="0" u="none" strike="noStrike" kern="1200" cap="none" spc="0" normalizeH="0" baseline="0" noProof="0" dirty="0">
                  <a:ln>
                    <a:noFill/>
                  </a:ln>
                  <a:solidFill>
                    <a:prstClr val="black"/>
                  </a:solidFill>
                  <a:effectLst/>
                  <a:uLnTx/>
                  <a:uFillTx/>
                  <a:latin typeface="Calibri" panose="020F0502020204030204"/>
                  <a:ea typeface="+mn-ea"/>
                  <a:cs typeface="+mn-cs"/>
                </a:rPr>
                <a:t>of </a:t>
              </a:r>
              <a:r>
                <a:rPr kumimoji="0" lang="en" sz="1700" b="0" i="0" u="none" strike="noStrike" kern="1200" cap="none" spc="0" normalizeH="0" baseline="0" noProof="0" dirty="0" err="1">
                  <a:ln>
                    <a:noFill/>
                  </a:ln>
                  <a:solidFill>
                    <a:prstClr val="black"/>
                  </a:solidFill>
                  <a:effectLst/>
                  <a:uLnTx/>
                  <a:uFillTx/>
                  <a:latin typeface="Calibri" panose="020F0502020204030204"/>
                  <a:ea typeface="+mn-ea"/>
                  <a:cs typeface="+mn-cs"/>
                </a:rPr>
                <a:t>energy</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9DB29980-BA5D-879D-757F-414114A3F590}"/>
                </a:ext>
              </a:extLst>
            </p:cNvPr>
            <p:cNvSpPr txBox="1"/>
            <p:nvPr/>
          </p:nvSpPr>
          <p:spPr>
            <a:xfrm>
              <a:off x="1375950" y="993817"/>
              <a:ext cx="3976319" cy="1149179"/>
            </a:xfrm>
            <a:prstGeom prst="rect">
              <a:avLst/>
            </a:prstGeom>
            <a:ln w="15875">
              <a:solidFill>
                <a:schemeClr val="accent1"/>
              </a:solidFill>
            </a:ln>
          </p:spPr>
          <p:txBody>
            <a:bodyPr vert="horz" lIns="91440" tIns="45720" rIns="91440" bIns="45720" rtlCol="0" anchor="ctr">
              <a:normAutofit/>
            </a:bodyPr>
            <a:lstStyle/>
            <a:p>
              <a:pPr marL="4763" marR="0" lvl="0" algn="ctr" defTabSz="914400" rtl="0" eaLnBrk="1" fontAlgn="auto" latinLnBrk="0" hangingPunct="1">
                <a:spcBef>
                  <a:spcPts val="0"/>
                </a:spcBef>
                <a:spcAft>
                  <a:spcPts val="600"/>
                </a:spcAft>
                <a:buClrTx/>
                <a:buSzTx/>
                <a:tabLst/>
                <a:defRPr/>
              </a:pPr>
              <a:r>
                <a:rPr kumimoji="0" lang="en" sz="1700" b="1" i="1" u="none" strike="noStrike" kern="1200" cap="none" spc="0" normalizeH="0" baseline="0" noProof="0" dirty="0" err="1">
                  <a:ln>
                    <a:noFill/>
                  </a:ln>
                  <a:solidFill>
                    <a:prstClr val="black"/>
                  </a:solidFill>
                  <a:effectLst/>
                  <a:uLnTx/>
                  <a:uFillTx/>
                  <a:latin typeface="Calibri" panose="020F0502020204030204"/>
                  <a:ea typeface="+mn-ea"/>
                  <a:cs typeface="+mn-cs"/>
                </a:rPr>
                <a:t>Reactions</a:t>
              </a:r>
              <a:r>
                <a:rPr kumimoji="0" lang="en" sz="1700"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700" b="1" i="1" u="none" strike="noStrike" kern="1200" cap="none" spc="0" normalizeH="0" baseline="0" noProof="0" dirty="0" err="1">
                  <a:ln>
                    <a:noFill/>
                  </a:ln>
                  <a:solidFill>
                    <a:prstClr val="black"/>
                  </a:solidFill>
                  <a:effectLst/>
                  <a:uLnTx/>
                  <a:uFillTx/>
                  <a:latin typeface="Calibri" panose="020F0502020204030204"/>
                  <a:ea typeface="+mn-ea"/>
                  <a:cs typeface="+mn-cs"/>
                </a:rPr>
                <a:t>nuclear</a:t>
              </a:r>
              <a:r>
                <a:rPr kumimoji="0" lang="en" sz="1700"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700" b="1" i="1" u="none" strike="noStrike" kern="1200" cap="none" spc="0" normalizeH="0" baseline="0" noProof="0" dirty="0" err="1">
                  <a:ln>
                    <a:noFill/>
                  </a:ln>
                  <a:solidFill>
                    <a:prstClr val="black"/>
                  </a:solidFill>
                  <a:effectLst/>
                  <a:uLnTx/>
                  <a:uFillTx/>
                  <a:latin typeface="Calibri" panose="020F0502020204030204"/>
                  <a:ea typeface="+mn-ea"/>
                  <a:cs typeface="+mn-cs"/>
                </a:rPr>
                <a:t>That</a:t>
              </a:r>
              <a:r>
                <a:rPr kumimoji="0" lang="en" sz="1700"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700" b="1" i="1" u="none" strike="noStrike" kern="1200" cap="none" spc="0" normalizeH="0" baseline="0" noProof="0" dirty="0" err="1">
                  <a:ln>
                    <a:noFill/>
                  </a:ln>
                  <a:solidFill>
                    <a:prstClr val="black"/>
                  </a:solidFill>
                  <a:effectLst/>
                  <a:uLnTx/>
                  <a:uFillTx/>
                  <a:latin typeface="Calibri" panose="020F0502020204030204"/>
                  <a:ea typeface="+mn-ea"/>
                  <a:cs typeface="+mn-cs"/>
                </a:rPr>
                <a:t>they produce</a:t>
              </a:r>
              <a:r>
                <a:rPr kumimoji="0" lang="en" sz="1700"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700" b="1" i="1" u="none" strike="noStrike" kern="1200" cap="none" spc="0" normalizeH="0" baseline="0" noProof="0" dirty="0" err="1">
                  <a:ln>
                    <a:noFill/>
                  </a:ln>
                  <a:solidFill>
                    <a:prstClr val="black"/>
                  </a:solidFill>
                  <a:effectLst/>
                  <a:uLnTx/>
                  <a:uFillTx/>
                  <a:latin typeface="Calibri" panose="020F0502020204030204"/>
                  <a:ea typeface="+mn-ea"/>
                  <a:cs typeface="+mn-cs"/>
                </a:rPr>
                <a:t>energy</a:t>
              </a:r>
              <a:endParaRPr kumimoji="0" lang="en-US" sz="17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1" name="Footer Placeholder 4">
            <a:extLst>
              <a:ext uri="{FF2B5EF4-FFF2-40B4-BE49-F238E27FC236}">
                <a16:creationId xmlns:a16="http://schemas.microsoft.com/office/drawing/2014/main" id="{283FD45D-58F2-3E0B-0FAE-A1451AB70453}"/>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9" name="Date Placeholder 4">
            <a:extLst>
              <a:ext uri="{FF2B5EF4-FFF2-40B4-BE49-F238E27FC236}">
                <a16:creationId xmlns:a16="http://schemas.microsoft.com/office/drawing/2014/main" id="{629573ED-0A84-D48A-6997-F3988CFB683D}"/>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1385688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A04E2B-3049-B8D0-8E4B-F84FAE59E5E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4EB5E620-D12C-864E-3C08-0E5A39274E14}"/>
              </a:ext>
            </a:extLst>
          </p:cNvPr>
          <p:cNvPicPr>
            <a:picLocks noChangeAspect="1"/>
          </p:cNvPicPr>
          <p:nvPr/>
        </p:nvPicPr>
        <p:blipFill rotWithShape="1">
          <a:blip r:embed="rId2"/>
          <a:srcRect r="14641"/>
          <a:stretch/>
        </p:blipFill>
        <p:spPr>
          <a:xfrm>
            <a:off x="7110393" y="1976311"/>
            <a:ext cx="4455843" cy="3139712"/>
          </a:xfrm>
          <a:prstGeom prst="rect">
            <a:avLst/>
          </a:prstGeom>
        </p:spPr>
      </p:pic>
      <p:sp>
        <p:nvSpPr>
          <p:cNvPr id="15" name="TextBox 14">
            <a:extLst>
              <a:ext uri="{FF2B5EF4-FFF2-40B4-BE49-F238E27FC236}">
                <a16:creationId xmlns:a16="http://schemas.microsoft.com/office/drawing/2014/main" id="{79937D3A-8881-A972-724D-DD0B23615948}"/>
              </a:ext>
            </a:extLst>
          </p:cNvPr>
          <p:cNvSpPr txBox="1"/>
          <p:nvPr/>
        </p:nvSpPr>
        <p:spPr>
          <a:xfrm>
            <a:off x="764309" y="2166366"/>
            <a:ext cx="6419272" cy="2759602"/>
          </a:xfrm>
          <a:prstGeom prst="rect">
            <a:avLst/>
          </a:prstGeom>
          <a:noFill/>
        </p:spPr>
        <p:txBody>
          <a:bodyPr wrap="square">
            <a:spAutoFit/>
          </a:bodyPr>
          <a:lstStyle/>
          <a:p>
            <a:pPr marL="342900" marR="90297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primary coil of the transformer induces an electromotive force in the plasma ring which in turn produces a current through the plasma.</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90297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Plasma resistivity is proportional to T</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90297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This current is efficient in producing the </a:t>
            </a:r>
            <a:r>
              <a:rPr kumimoji="0" lang="en" sz="1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poloidal field </a:t>
            </a: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and must complete the structure of the magnetic field to trap the plasma in the tokamak.</a:t>
            </a:r>
          </a:p>
          <a:p>
            <a:pPr marL="342900" marR="90297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This current becomes progressively less efficient at heating the plasma as its temperature increases.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9DE1419F-2671-958E-F0EF-C2F392BE1589}"/>
              </a:ext>
            </a:extLst>
          </p:cNvPr>
          <p:cNvSpPr txBox="1"/>
          <p:nvPr/>
        </p:nvSpPr>
        <p:spPr>
          <a:xfrm>
            <a:off x="3376592" y="728217"/>
            <a:ext cx="4455843" cy="7917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7.a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HEATING SYSTEMS</a:t>
            </a:r>
          </a:p>
          <a:p>
            <a:pPr marL="571500" marR="0" lvl="0" indent="0" algn="ctr" defTabSz="914400" rtl="0" eaLnBrk="1" fontAlgn="auto" latinLnBrk="0" hangingPunct="1">
              <a:lnSpc>
                <a:spcPct val="107000"/>
              </a:lnSpc>
              <a:spcBef>
                <a:spcPts val="0"/>
              </a:spcBef>
              <a:spcAft>
                <a:spcPts val="800"/>
              </a:spcAft>
              <a:buClrTx/>
              <a:buSzTx/>
              <a:buFontTx/>
              <a:buNone/>
              <a:tabLst/>
              <a:defRPr/>
            </a:pPr>
            <a:r>
              <a:rPr kumimoji="0" lang="en" sz="2000" b="1" i="1" u="sng"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Ohmic</a:t>
            </a:r>
            <a:endParaRPr kumimoji="0" lang="en-US" sz="2000" b="1" i="1"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4">
            <a:extLst>
              <a:ext uri="{FF2B5EF4-FFF2-40B4-BE49-F238E27FC236}">
                <a16:creationId xmlns:a16="http://schemas.microsoft.com/office/drawing/2014/main" id="{C6F5C72B-8D24-3E62-214C-E30E6EBB82EE}"/>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0C404FD0-43B1-799D-375C-A68C328E57E0}"/>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3883323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053F0FE-7785-96D1-1A2E-4578D343CBF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7CD1660B-3548-2FAF-3087-6F2DE0931336}"/>
              </a:ext>
            </a:extLst>
          </p:cNvPr>
          <p:cNvSpPr txBox="1"/>
          <p:nvPr/>
        </p:nvSpPr>
        <p:spPr>
          <a:xfrm>
            <a:off x="567235" y="1611300"/>
            <a:ext cx="3801565" cy="3770969"/>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Need to heat the plasma by means other than ohmic power.</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600"/>
              </a:spcBef>
              <a:spcAft>
                <a:spcPts val="0"/>
              </a:spcAft>
              <a:buClrTx/>
              <a:buSzTx/>
              <a:buFontTx/>
              <a:buNone/>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We can heat the plasma by injecting a beam of highly energetic neutral particles</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en" sz="14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How can we inject a beam of ions into a magnetic field?</a:t>
            </a:r>
            <a:endParaRPr kumimoji="0" lang="en-US" sz="14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30188" marR="0" lvl="0" indent="-230188" algn="l" defTabSz="914400" rtl="0" eaLnBrk="1" fontAlgn="auto" latinLnBrk="0" hangingPunct="1">
              <a:lnSpc>
                <a:spcPct val="107000"/>
              </a:lnSpc>
              <a:spcBef>
                <a:spcPts val="600"/>
              </a:spcBef>
              <a:spcAft>
                <a:spcPts val="0"/>
              </a:spcAft>
              <a:buClrTx/>
              <a:buSzTx/>
              <a:buFontTx/>
              <a:buNone/>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Injection of a beam of high-energy neutral particles. That is, they are unaffected by the magnetic field.</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600"/>
              </a:spcBef>
              <a:spcAft>
                <a:spcPts val="0"/>
              </a:spcAft>
              <a:buClrTx/>
              <a:buSzTx/>
              <a:buFontTx/>
              <a:buNone/>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They will become ions once they enter the plasma.</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7000"/>
              </a:lnSpc>
              <a:spcBef>
                <a:spcPts val="600"/>
              </a:spcBef>
              <a:spcAft>
                <a:spcPts val="0"/>
              </a:spcAft>
              <a:buClrTx/>
              <a:buSzTx/>
              <a:buFontTx/>
              <a:buNone/>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The energetic ion beam can transfer its energy to the ions and electrons in the plasma through Coulomb collisions.</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600"/>
              </a:spcBef>
              <a:spcAft>
                <a:spcPts val="0"/>
              </a:spcAft>
              <a:buClrTx/>
              <a:buSzTx/>
              <a:buFontTx/>
              <a:buNone/>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The plasma will then heat up.</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274A88C3-C73C-9C15-36BD-9FC020BA9F75}"/>
              </a:ext>
            </a:extLst>
          </p:cNvPr>
          <p:cNvPicPr>
            <a:picLocks noChangeAspect="1"/>
          </p:cNvPicPr>
          <p:nvPr/>
        </p:nvPicPr>
        <p:blipFill>
          <a:blip r:embed="rId2"/>
          <a:stretch>
            <a:fillRect/>
          </a:stretch>
        </p:blipFill>
        <p:spPr>
          <a:xfrm>
            <a:off x="4876800" y="1911769"/>
            <a:ext cx="6747965" cy="3178668"/>
          </a:xfrm>
          <a:prstGeom prst="rect">
            <a:avLst/>
          </a:prstGeom>
          <a:ln w="12700">
            <a:solidFill>
              <a:schemeClr val="accent1"/>
            </a:solidFill>
          </a:ln>
        </p:spPr>
      </p:pic>
      <p:sp>
        <p:nvSpPr>
          <p:cNvPr id="14" name="TextBox 13">
            <a:extLst>
              <a:ext uri="{FF2B5EF4-FFF2-40B4-BE49-F238E27FC236}">
                <a16:creationId xmlns:a16="http://schemas.microsoft.com/office/drawing/2014/main" id="{8E672B2B-CD0D-4228-0616-9F5D5EE9706F}"/>
              </a:ext>
            </a:extLst>
          </p:cNvPr>
          <p:cNvSpPr txBox="1"/>
          <p:nvPr/>
        </p:nvSpPr>
        <p:spPr>
          <a:xfrm>
            <a:off x="1845829" y="636783"/>
            <a:ext cx="8250382" cy="83894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7.b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a:ea typeface="+mn-ea"/>
                <a:cs typeface="+mn-cs"/>
              </a:rPr>
              <a:t>HEATING SYSTEMS</a:t>
            </a:r>
          </a:p>
          <a:p>
            <a:pPr marL="171450" marR="0" lvl="0" indent="0" algn="ctr" defTabSz="914400" rtl="0" eaLnBrk="1" fontAlgn="auto" latinLnBrk="0" hangingPunct="1">
              <a:lnSpc>
                <a:spcPct val="107000"/>
              </a:lnSpc>
              <a:spcBef>
                <a:spcPts val="0"/>
              </a:spcBef>
              <a:spcAft>
                <a:spcPts val="800"/>
              </a:spcAft>
              <a:buClrTx/>
              <a:buSzTx/>
              <a:buFontTx/>
              <a:buNone/>
              <a:tabLst/>
              <a:defRPr/>
            </a:pPr>
            <a:r>
              <a:rPr kumimoji="0" lang="en" sz="2000" b="1" i="0" u="sng" strike="noStrike" kern="1200" cap="none" spc="0" normalizeH="0" baseline="0" noProof="0" dirty="0" err="1">
                <a:ln>
                  <a:noFill/>
                </a:ln>
                <a:solidFill>
                  <a:prstClr val="black"/>
                </a:solidFill>
                <a:effectLst/>
                <a:uLnTx/>
                <a:uFillTx/>
                <a:latin typeface="Calibri" panose="020F0502020204030204"/>
                <a:ea typeface="+mn-ea"/>
                <a:cs typeface="+mn-cs"/>
              </a:rPr>
              <a:t>Neutral</a:t>
            </a:r>
            <a:r>
              <a:rPr kumimoji="0" lang="en" sz="2000" b="1" i="0" u="sng"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err="1">
                <a:ln>
                  <a:noFill/>
                </a:ln>
                <a:solidFill>
                  <a:prstClr val="black"/>
                </a:solidFill>
                <a:effectLst/>
                <a:uLnTx/>
                <a:uFillTx/>
                <a:latin typeface="Calibri" panose="020F0502020204030204"/>
                <a:ea typeface="+mn-ea"/>
                <a:cs typeface="+mn-cs"/>
              </a:rPr>
              <a:t>Beam</a:t>
            </a:r>
            <a:r>
              <a:rPr kumimoji="0" lang="en" sz="2000" b="1" i="0" u="sng"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err="1">
                <a:ln>
                  <a:noFill/>
                </a:ln>
                <a:solidFill>
                  <a:prstClr val="black"/>
                </a:solidFill>
                <a:effectLst/>
                <a:uLnTx/>
                <a:uFillTx/>
                <a:latin typeface="Calibri" panose="020F0502020204030204"/>
                <a:ea typeface="+mn-ea"/>
                <a:cs typeface="+mn-cs"/>
              </a:rPr>
              <a:t>Injection </a:t>
            </a:r>
            <a:r>
              <a:rPr kumimoji="0" lang="en" sz="2000" b="1" i="0" u="sng" strike="noStrike" kern="1200" cap="none" spc="0" normalizeH="0" baseline="0" noProof="0" dirty="0">
                <a:ln>
                  <a:noFill/>
                </a:ln>
                <a:solidFill>
                  <a:prstClr val="black"/>
                </a:solidFill>
                <a:effectLst/>
                <a:uLnTx/>
                <a:uFillTx/>
                <a:latin typeface="Calibri" panose="020F0502020204030204"/>
                <a:ea typeface="+mn-ea"/>
                <a:cs typeface="+mn-cs"/>
              </a:rPr>
              <a:t>(NBI)</a:t>
            </a:r>
            <a:endPar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Footer Placeholder 4">
            <a:extLst>
              <a:ext uri="{FF2B5EF4-FFF2-40B4-BE49-F238E27FC236}">
                <a16:creationId xmlns:a16="http://schemas.microsoft.com/office/drawing/2014/main" id="{5C69560F-8A1F-1EBE-E330-45880D874BAA}"/>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908BC104-DFBD-C5EE-CE1B-DF6FA8E75820}"/>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31590270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B1FEF60-8FE5-A385-6CFE-FC1B64FF274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009C5FC-11F2-71CF-2F2B-6A04CB66D10E}"/>
              </a:ext>
            </a:extLst>
          </p:cNvPr>
          <p:cNvSpPr txBox="1"/>
          <p:nvPr/>
        </p:nvSpPr>
        <p:spPr>
          <a:xfrm>
            <a:off x="1028700" y="280174"/>
            <a:ext cx="10763249" cy="5283369"/>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7345" marR="1123315" lvl="0" indent="-347345" algn="ctr" defTabSz="914400" rtl="0" eaLnBrk="1" fontAlgn="auto" latinLnBrk="0" hangingPunct="1">
              <a:lnSpc>
                <a:spcPct val="107000"/>
              </a:lnSpc>
              <a:spcBef>
                <a:spcPts val="0"/>
              </a:spcBef>
              <a:spcAft>
                <a:spcPts val="6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7.c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rPr>
              <a:t>HEATING SYSTEMS</a:t>
            </a:r>
          </a:p>
          <a:p>
            <a:pPr marL="114300" marR="1123315" lvl="0" indent="-3175" algn="ctr" defTabSz="914400" rtl="0" eaLnBrk="1" fontAlgn="auto" latinLnBrk="0" hangingPunct="1">
              <a:lnSpc>
                <a:spcPct val="107000"/>
              </a:lnSpc>
              <a:spcBef>
                <a:spcPts val="0"/>
              </a:spcBef>
              <a:spcAft>
                <a:spcPts val="600"/>
              </a:spcAft>
              <a:buClrTx/>
              <a:buSzTx/>
              <a:buFontTx/>
              <a:buNone/>
              <a:tabLst/>
              <a:defRPr/>
            </a:pPr>
            <a:r>
              <a:rPr kumimoji="0" lang="en" sz="2000" b="1"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rPr>
              <a:t>Electromagnetic Waves - </a:t>
            </a:r>
            <a:r>
              <a:rPr kumimoji="0" lang="en" sz="2000" b="1" i="0" u="sng" strike="noStrike" kern="1200" cap="none" spc="0" normalizeH="0" baseline="0" noProof="0" dirty="0" err="1">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rPr>
              <a:t>Dispersion </a:t>
            </a:r>
            <a:r>
              <a:rPr kumimoji="0" lang="en" sz="2000" b="1"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rPr>
              <a:t>Relation Diagram</a:t>
            </a:r>
          </a:p>
          <a:p>
            <a:pPr marL="347345" marR="1123315" lvl="0" indent="-347345" algn="ctr" defTabSz="914400" rtl="0" eaLnBrk="1" fontAlgn="auto" latinLnBrk="0" hangingPunct="1">
              <a:lnSpc>
                <a:spcPct val="107000"/>
              </a:lnSpc>
              <a:spcBef>
                <a:spcPts val="0"/>
              </a:spcBef>
              <a:spcAft>
                <a:spcPts val="600"/>
              </a:spcAft>
              <a:buClrTx/>
              <a:buSzTx/>
              <a:buFontTx/>
              <a:buNone/>
              <a:tabLst/>
              <a:defRPr/>
            </a:pPr>
            <a:endParaRPr kumimoji="0" lang="it-IT" sz="400" b="0" i="0" u="sng"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61963" marR="1066165" lvl="0" indent="-227013" algn="l" defTabSz="914400" rtl="0" eaLnBrk="1" fontAlgn="auto" latinLnBrk="0" hangingPunct="1">
              <a:lnSpc>
                <a:spcPct val="107000"/>
              </a:lnSpc>
              <a:spcBef>
                <a:spcPts val="600"/>
              </a:spcBef>
              <a:spcAft>
                <a:spcPts val="0"/>
              </a:spcAft>
              <a:buClrTx/>
              <a:buSzPts val="900"/>
              <a:buFont typeface="Symbol" panose="05050102010706020507" pitchFamily="18" charset="2"/>
              <a:buChar char=""/>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Injection of electromagnetic waves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461963" marR="1066165" lvl="0" indent="-227013" algn="l" defTabSz="914400" rtl="0" eaLnBrk="1" fontAlgn="auto" latinLnBrk="0" hangingPunct="1">
              <a:lnSpc>
                <a:spcPct val="107000"/>
              </a:lnSpc>
              <a:spcBef>
                <a:spcPts val="600"/>
              </a:spcBef>
              <a:spcAft>
                <a:spcPts val="0"/>
              </a:spcAft>
              <a:buClrTx/>
              <a:buSzPts val="900"/>
              <a:buFont typeface="Symbol" panose="05050102010706020507" pitchFamily="18" charset="2"/>
              <a:buChar char=""/>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heating effect can be combined with non-inductive current conduction. Non-inductive means a current that is not based on the transforming action.</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461963" marR="1066165" lvl="0" indent="-227013" algn="l" defTabSz="914400" rtl="0" eaLnBrk="1" fontAlgn="auto" latinLnBrk="0" hangingPunct="1">
              <a:lnSpc>
                <a:spcPct val="107000"/>
              </a:lnSpc>
              <a:spcBef>
                <a:spcPts val="600"/>
              </a:spcBef>
              <a:spcAft>
                <a:spcPts val="0"/>
              </a:spcAft>
              <a:buClrTx/>
              <a:buSzPts val="900"/>
              <a:buFont typeface="Symbol" panose="05050102010706020507" pitchFamily="18" charset="2"/>
              <a:buChar char=""/>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We can use this non-inductive current to locally modify the current profile and cure instabilities.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461963" marR="1066165" lvl="0" indent="-227013" algn="l" defTabSz="914400" rtl="0" eaLnBrk="1" fontAlgn="auto" latinLnBrk="0" hangingPunct="1">
              <a:lnSpc>
                <a:spcPct val="107000"/>
              </a:lnSpc>
              <a:spcBef>
                <a:spcPts val="600"/>
              </a:spcBef>
              <a:spcAft>
                <a:spcPts val="0"/>
              </a:spcAft>
              <a:buClrTx/>
              <a:buSzPts val="900"/>
              <a:buFont typeface="Symbol" panose="05050102010706020507" pitchFamily="18" charset="2"/>
              <a:buChar char=""/>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Magnetized plasmas allow the propagation of various wave modes. These modes can be analyzed by formulating </a:t>
            </a:r>
            <a:r>
              <a:rPr kumimoji="0" lang="en" sz="1600" b="1" i="1"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dispersion </a:t>
            </a:r>
            <a:r>
              <a:rPr kumimoji="0" lang="en" sz="16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relation diagrams .</a:t>
            </a:r>
            <a:endParaRPr kumimoji="0" lang="en-US" sz="16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461963" marR="1066165" lvl="0" indent="-227013" algn="l" defTabSz="914400" rtl="0" eaLnBrk="1" fontAlgn="auto" latinLnBrk="0" hangingPunct="1">
              <a:lnSpc>
                <a:spcPct val="107000"/>
              </a:lnSpc>
              <a:spcBef>
                <a:spcPts val="600"/>
              </a:spcBef>
              <a:spcAft>
                <a:spcPts val="0"/>
              </a:spcAft>
              <a:buClrTx/>
              <a:buSzPts val="900"/>
              <a:buFont typeface="Symbol" panose="05050102010706020507" pitchFamily="18" charset="2"/>
              <a:buChar char=""/>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Waves are characterized by their own parameters that identify them (Frequency, Length, Number, </a:t>
            </a:r>
            <a:r>
              <a:rPr kumimoji="0" lang="en" sz="1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etc. </a:t>
            </a: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461963" marR="1066165" lvl="0" indent="-227013" algn="l" defTabSz="914400" rtl="0" eaLnBrk="1" fontAlgn="auto" latinLnBrk="0" hangingPunct="1">
              <a:lnSpc>
                <a:spcPct val="107000"/>
              </a:lnSpc>
              <a:spcBef>
                <a:spcPts val="600"/>
              </a:spcBef>
              <a:spcAft>
                <a:spcPts val="0"/>
              </a:spcAft>
              <a:buClrTx/>
              <a:buSzPts val="900"/>
              <a:buFont typeface="Symbol" panose="05050102010706020507" pitchFamily="18" charset="2"/>
              <a:buChar char=""/>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Absorption of the energy transferred to the plasma by the waves occurs when resonances occur between the waves and the plasma.</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461963" marR="1066165" lvl="0" indent="-227013" algn="l" defTabSz="914400" rtl="0" eaLnBrk="1" fontAlgn="auto" latinLnBrk="0" hangingPunct="1">
              <a:lnSpc>
                <a:spcPct val="107000"/>
              </a:lnSpc>
              <a:spcBef>
                <a:spcPts val="600"/>
              </a:spcBef>
              <a:spcAft>
                <a:spcPts val="0"/>
              </a:spcAft>
              <a:buClrTx/>
              <a:buSzPts val="900"/>
              <a:buFont typeface="Symbol" panose="05050102010706020507" pitchFamily="18" charset="2"/>
              <a:buChar char=""/>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So we have to control the excitation, propagation and absorption of the waves to recreate the wave modes capable of producing resonances.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4">
            <a:extLst>
              <a:ext uri="{FF2B5EF4-FFF2-40B4-BE49-F238E27FC236}">
                <a16:creationId xmlns:a16="http://schemas.microsoft.com/office/drawing/2014/main" id="{575E0A3A-9DD9-A575-F728-0EAF001001E8}"/>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4573099F-12BC-8020-64DE-6877F0AE17AC}"/>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1996835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0D9364F-1894-417C-7338-ACDAF9A4EC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15F5D93-B23B-F4C4-D76A-5AA9AF94A9BE}"/>
              </a:ext>
            </a:extLst>
          </p:cNvPr>
          <p:cNvSpPr txBox="1"/>
          <p:nvPr/>
        </p:nvSpPr>
        <p:spPr>
          <a:xfrm>
            <a:off x="581842" y="241585"/>
            <a:ext cx="10014858" cy="813300"/>
          </a:xfrm>
          <a:prstGeom prst="rect">
            <a:avLst/>
          </a:prstGeom>
          <a:noFill/>
        </p:spPr>
        <p:txBody>
          <a:bodyPr wrap="square">
            <a:spAutoFit/>
          </a:bodyPr>
          <a:lstStyle/>
          <a:p>
            <a:pPr marL="742950" marR="0" lvl="0" indent="0" algn="ctr" defTabSz="914400" rtl="0" eaLnBrk="1" fontAlgn="auto" latinLnBrk="0" hangingPunct="1">
              <a:lnSpc>
                <a:spcPct val="107000"/>
              </a:lnSpc>
              <a:spcBef>
                <a:spcPts val="600"/>
              </a:spcBef>
              <a:spcAft>
                <a:spcPts val="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7.d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HEATING SYSTEMS</a:t>
            </a:r>
          </a:p>
          <a:p>
            <a:pPr marL="742950" marR="0" lvl="0" indent="0" algn="ctr" defTabSz="914400" rtl="0" eaLnBrk="1" fontAlgn="auto" latinLnBrk="0" hangingPunct="1">
              <a:lnSpc>
                <a:spcPct val="107000"/>
              </a:lnSpc>
              <a:spcBef>
                <a:spcPts val="600"/>
              </a:spcBef>
              <a:spcAft>
                <a:spcPts val="0"/>
              </a:spcAft>
              <a:buClrTx/>
              <a:buSzTx/>
              <a:buFontTx/>
              <a:buNone/>
              <a:tabLst/>
              <a:defRPr/>
            </a:pP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Ion Cyclotron (ICRH) - Electro Cyclotron (ECRH)</a:t>
            </a:r>
          </a:p>
        </p:txBody>
      </p:sp>
      <p:pic>
        <p:nvPicPr>
          <p:cNvPr id="2" name="Picture 1" descr="Diagram&#10;&#10;Description automatically generated">
            <a:extLst>
              <a:ext uri="{FF2B5EF4-FFF2-40B4-BE49-F238E27FC236}">
                <a16:creationId xmlns:a16="http://schemas.microsoft.com/office/drawing/2014/main" id="{680147F4-23F2-D1FF-3B95-6E6FF4B08A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028" y="3705618"/>
            <a:ext cx="4256315" cy="2324112"/>
          </a:xfrm>
          <a:prstGeom prst="rect">
            <a:avLst/>
          </a:prstGeom>
          <a:ln>
            <a:solidFill>
              <a:schemeClr val="accent1"/>
            </a:solidFill>
          </a:ln>
        </p:spPr>
      </p:pic>
      <p:sp>
        <p:nvSpPr>
          <p:cNvPr id="3" name="TextBox 2">
            <a:extLst>
              <a:ext uri="{FF2B5EF4-FFF2-40B4-BE49-F238E27FC236}">
                <a16:creationId xmlns:a16="http://schemas.microsoft.com/office/drawing/2014/main" id="{D0D7F5E8-856D-BC5F-716A-12B24B00787F}"/>
              </a:ext>
            </a:extLst>
          </p:cNvPr>
          <p:cNvSpPr txBox="1"/>
          <p:nvPr/>
        </p:nvSpPr>
        <p:spPr>
          <a:xfrm>
            <a:off x="0" y="1079238"/>
            <a:ext cx="5200107" cy="2402004"/>
          </a:xfrm>
          <a:prstGeom prst="rect">
            <a:avLst/>
          </a:prstGeom>
          <a:noFill/>
        </p:spPr>
        <p:txBody>
          <a:bodyPr wrap="square">
            <a:spAutoFit/>
          </a:bodyPr>
          <a:lstStyle/>
          <a:p>
            <a:pPr marL="342900" marR="0" lvl="0" indent="0" algn="l" defTabSz="914400" rtl="0" eaLnBrk="1" fontAlgn="auto" latinLnBrk="0" hangingPunct="1">
              <a:lnSpc>
                <a:spcPct val="107000"/>
              </a:lnSpc>
              <a:spcBef>
                <a:spcPts val="0"/>
              </a:spcBef>
              <a:spcAft>
                <a:spcPts val="300"/>
              </a:spcAft>
              <a:buClrTx/>
              <a:buSzTx/>
              <a:buFontTx/>
              <a:buNone/>
              <a:tabLst/>
              <a:defRPr/>
            </a:pPr>
            <a:r>
              <a:rPr kumimoji="0" lang="en" sz="14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Wave direction</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514350" marR="0" lvl="0" indent="0" algn="l" defTabSz="914400" rtl="0" eaLnBrk="1" fontAlgn="auto" latinLnBrk="0" hangingPunct="1">
              <a:lnSpc>
                <a:spcPct val="107000"/>
              </a:lnSpc>
              <a:spcBef>
                <a:spcPts val="0"/>
              </a:spcBef>
              <a:spcAft>
                <a:spcPts val="800"/>
              </a:spcAft>
              <a:buClrTx/>
              <a:buSzTx/>
              <a:buFontTx/>
              <a:buNone/>
              <a:tabLst/>
              <a:defRPr/>
            </a:pPr>
            <a:r>
              <a:rPr kumimoji="0" lang="en" sz="1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Perpendicular</a:t>
            </a:r>
            <a:r>
              <a:rPr kumimoji="0" lang="en" sz="14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to the local ambient magnetic field, B₀</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0" algn="l" defTabSz="914400" rtl="0" eaLnBrk="1" fontAlgn="auto" latinLnBrk="0" hangingPunct="1">
              <a:lnSpc>
                <a:spcPct val="100000"/>
              </a:lnSpc>
              <a:spcBef>
                <a:spcPts val="0"/>
              </a:spcBef>
              <a:spcAft>
                <a:spcPts val="300"/>
              </a:spcAft>
              <a:buClrTx/>
              <a:buSzTx/>
              <a:buFontTx/>
              <a:buNone/>
              <a:tabLst/>
              <a:defRPr/>
            </a:pPr>
            <a:r>
              <a:rPr kumimoji="0" lang="en" sz="14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Propagation mode</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511810" marR="0" lvl="0" indent="0" algn="l" defTabSz="914400" rtl="0" eaLnBrk="1" fontAlgn="auto" latinLnBrk="0" hangingPunct="1">
              <a:lnSpc>
                <a:spcPct val="100000"/>
              </a:lnSpc>
              <a:spcBef>
                <a:spcPts val="0"/>
              </a:spcBef>
              <a:spcAft>
                <a:spcPts val="300"/>
              </a:spcAft>
              <a:buClrTx/>
              <a:buSzTx/>
              <a:buFontTx/>
              <a:buNone/>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o </a:t>
            </a:r>
            <a:r>
              <a:rPr kumimoji="0" lang="en" sz="1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Polarization </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(R) - clockwise rotating electric field that resonates with the electron population ( </a:t>
            </a:r>
            <a:r>
              <a:rPr kumimoji="0" lang="en"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Ωe </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514350" marR="0" lvl="0" indent="0" algn="l" defTabSz="914400" rtl="0" eaLnBrk="1" fontAlgn="auto" latinLnBrk="0" hangingPunct="1">
              <a:lnSpc>
                <a:spcPct val="100000"/>
              </a:lnSpc>
              <a:spcBef>
                <a:spcPts val="0"/>
              </a:spcBef>
              <a:spcAft>
                <a:spcPts val="800"/>
              </a:spcAft>
              <a:buClrTx/>
              <a:buSzTx/>
              <a:buFontTx/>
              <a:buNone/>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o </a:t>
            </a:r>
            <a:r>
              <a:rPr kumimoji="0" lang="en" sz="1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Polarization </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(L) - clockwise rotating electric field that resonates with the ion population ( </a:t>
            </a:r>
            <a:r>
              <a:rPr kumimoji="0" lang="en"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Ωi </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514350" marR="0" lvl="0" indent="0" algn="l" defTabSz="914400" rtl="0" eaLnBrk="1" fontAlgn="auto" latinLnBrk="0" hangingPunct="1">
              <a:lnSpc>
                <a:spcPct val="107000"/>
              </a:lnSpc>
              <a:spcBef>
                <a:spcPts val="0"/>
              </a:spcBef>
              <a:spcAft>
                <a:spcPts val="800"/>
              </a:spcAft>
              <a:buClrTx/>
              <a:buSzTx/>
              <a:buFontTx/>
              <a:buNone/>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So we see that we have two resonant frequencies at which we could transfer energy into the plasma using waves </a:t>
            </a:r>
            <a:r>
              <a:rPr kumimoji="0" lang="en"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t>
            </a:r>
            <a:endPar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8" name="Picture 7" descr="Diagram&#10;&#10;Description automatically generated">
            <a:extLst>
              <a:ext uri="{FF2B5EF4-FFF2-40B4-BE49-F238E27FC236}">
                <a16:creationId xmlns:a16="http://schemas.microsoft.com/office/drawing/2014/main" id="{5B22E542-BEF6-0B69-2AE4-94EAB23693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2699" y="1655471"/>
            <a:ext cx="6278152" cy="4100293"/>
          </a:xfrm>
          <a:prstGeom prst="rect">
            <a:avLst/>
          </a:prstGeom>
          <a:ln>
            <a:solidFill>
              <a:schemeClr val="accent1"/>
            </a:solidFill>
          </a:ln>
        </p:spPr>
      </p:pic>
      <p:sp>
        <p:nvSpPr>
          <p:cNvPr id="9" name="Footer Placeholder 4">
            <a:extLst>
              <a:ext uri="{FF2B5EF4-FFF2-40B4-BE49-F238E27FC236}">
                <a16:creationId xmlns:a16="http://schemas.microsoft.com/office/drawing/2014/main" id="{5743C125-D037-CD43-8CFF-35595BB85F2C}"/>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5" name="Date Placeholder 4">
            <a:extLst>
              <a:ext uri="{FF2B5EF4-FFF2-40B4-BE49-F238E27FC236}">
                <a16:creationId xmlns:a16="http://schemas.microsoft.com/office/drawing/2014/main" id="{D8FB5E68-B0AD-1C4B-BCED-71FAB14BE298}"/>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35429003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2879EA7-A5DC-83AF-CFD5-CA5C80CE1C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B427FBA-3B09-53EB-14FD-BB1A86F9C2D8}"/>
              </a:ext>
            </a:extLst>
          </p:cNvPr>
          <p:cNvSpPr txBox="1"/>
          <p:nvPr/>
        </p:nvSpPr>
        <p:spPr>
          <a:xfrm>
            <a:off x="1802675" y="266122"/>
            <a:ext cx="7393576" cy="813300"/>
          </a:xfrm>
          <a:prstGeom prst="rect">
            <a:avLst/>
          </a:prstGeom>
          <a:noFill/>
        </p:spPr>
        <p:txBody>
          <a:bodyPr wrap="square">
            <a:spAutoFit/>
          </a:bodyPr>
          <a:lstStyle/>
          <a:p>
            <a:pPr marL="742950" marR="0" lvl="0" indent="0" algn="ctr" defTabSz="914400" rtl="0" eaLnBrk="1" fontAlgn="auto" latinLnBrk="0" hangingPunct="1">
              <a:lnSpc>
                <a:spcPct val="107000"/>
              </a:lnSpc>
              <a:spcBef>
                <a:spcPts val="600"/>
              </a:spcBef>
              <a:spcAft>
                <a:spcPts val="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7.e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HEATING SYSTEMS</a:t>
            </a:r>
          </a:p>
          <a:p>
            <a:pPr marL="914400" marR="0" lvl="0" indent="0" algn="ctr" defTabSz="914400" rtl="0" eaLnBrk="1" fontAlgn="auto" latinLnBrk="0" hangingPunct="1">
              <a:lnSpc>
                <a:spcPct val="107000"/>
              </a:lnSpc>
              <a:spcBef>
                <a:spcPts val="600"/>
              </a:spcBef>
              <a:spcAft>
                <a:spcPts val="0"/>
              </a:spcAft>
              <a:buClrTx/>
              <a:buSzTx/>
              <a:buFontTx/>
              <a:buNone/>
              <a:tabLst/>
              <a:defRPr/>
            </a:pP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Upper Hybrid and Lower Hybrid - (UH) (LH)</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40AE17A2-DDE3-1EA9-CC90-59DDBC213FA1}"/>
              </a:ext>
            </a:extLst>
          </p:cNvPr>
          <p:cNvSpPr txBox="1"/>
          <p:nvPr/>
        </p:nvSpPr>
        <p:spPr>
          <a:xfrm>
            <a:off x="670554" y="1413068"/>
            <a:ext cx="3570517" cy="1825884"/>
          </a:xfrm>
          <a:prstGeom prst="rect">
            <a:avLst/>
          </a:prstGeom>
          <a:noFill/>
        </p:spPr>
        <p:txBody>
          <a:bodyPr wrap="square">
            <a:spAutoFit/>
          </a:bodyPr>
          <a:lstStyle/>
          <a:p>
            <a:pPr marL="742950" marR="0" lvl="0" indent="0" algn="ctr" defTabSz="914400" rtl="0" eaLnBrk="1" fontAlgn="auto" latinLnBrk="0" hangingPunct="1">
              <a:lnSpc>
                <a:spcPct val="107000"/>
              </a:lnSpc>
              <a:spcBef>
                <a:spcPts val="600"/>
              </a:spcBef>
              <a:spcAft>
                <a:spcPts val="0"/>
              </a:spcAft>
              <a:buClrTx/>
              <a:buSzTx/>
              <a:buFontTx/>
              <a:buNone/>
              <a:tabLst/>
              <a:defRPr/>
            </a:pPr>
            <a:r>
              <a:rPr kumimoji="0" lang="en"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p>
          <a:p>
            <a:pPr marL="342900" marR="0" lvl="0" indent="0" algn="l" defTabSz="914400" rtl="0" eaLnBrk="1" fontAlgn="auto" latinLnBrk="0" hangingPunct="1">
              <a:lnSpc>
                <a:spcPct val="107000"/>
              </a:lnSpc>
              <a:spcBef>
                <a:spcPts val="0"/>
              </a:spcBef>
              <a:spcAft>
                <a:spcPts val="300"/>
              </a:spcAft>
              <a:buClrTx/>
              <a:buSzTx/>
              <a:buFontTx/>
              <a:buNone/>
              <a:tabLst/>
              <a:defRPr/>
            </a:pPr>
            <a:r>
              <a:rPr kumimoji="0" lang="en" sz="14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Wave direction</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514350" marR="0" lvl="0" indent="0" algn="l" defTabSz="914400" rtl="0" eaLnBrk="1" fontAlgn="auto" latinLnBrk="0" hangingPunct="1">
              <a:lnSpc>
                <a:spcPct val="107000"/>
              </a:lnSpc>
              <a:spcBef>
                <a:spcPts val="0"/>
              </a:spcBef>
              <a:spcAft>
                <a:spcPts val="800"/>
              </a:spcAft>
              <a:buClrTx/>
              <a:buSzTx/>
              <a:buFontTx/>
              <a:buNone/>
              <a:tabLst/>
              <a:defRPr/>
            </a:pPr>
            <a:r>
              <a:rPr kumimoji="0" lang="en" sz="1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Parallel</a:t>
            </a:r>
            <a:r>
              <a:rPr kumimoji="0" lang="en" sz="14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to the local ambient magnetic field, B </a:t>
            </a:r>
            <a:r>
              <a:rPr kumimoji="0" lang="en" sz="1400" b="0" i="0" u="none" strike="noStrike" kern="1200" cap="none" spc="0" normalizeH="0" baseline="-2500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0</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0" algn="l" defTabSz="914400" rtl="0" eaLnBrk="1" fontAlgn="auto" latinLnBrk="0" hangingPunct="1">
              <a:lnSpc>
                <a:spcPct val="107000"/>
              </a:lnSpc>
              <a:spcBef>
                <a:spcPts val="0"/>
              </a:spcBef>
              <a:spcAft>
                <a:spcPts val="300"/>
              </a:spcAft>
              <a:buClrTx/>
              <a:buSzTx/>
              <a:buFontTx/>
              <a:buNone/>
              <a:tabLst/>
              <a:defRPr/>
            </a:pPr>
            <a:r>
              <a:rPr kumimoji="0" lang="en" sz="14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Propagation mode</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854075" marR="0" lvl="0" indent="-34290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tab pos="2743200" algn="l"/>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UH, </a:t>
            </a:r>
            <a:r>
              <a:rPr kumimoji="0" lang="en"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Upper</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Hybrid</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854075" marR="0" lvl="0" indent="-342900" algn="l" defTabSz="914400" rtl="0" eaLnBrk="1" fontAlgn="auto" latinLnBrk="0" hangingPunct="1">
              <a:lnSpc>
                <a:spcPct val="107000"/>
              </a:lnSpc>
              <a:spcBef>
                <a:spcPts val="0"/>
              </a:spcBef>
              <a:spcAft>
                <a:spcPts val="800"/>
              </a:spcAft>
              <a:buClrTx/>
              <a:buSzTx/>
              <a:buFont typeface="Courier New" panose="02070309020205020404" pitchFamily="49" charset="0"/>
              <a:buChar char="o"/>
              <a:tabLst>
                <a:tab pos="2743200" algn="l"/>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LH, Lower </a:t>
            </a:r>
            <a:r>
              <a:rPr kumimoji="0" lang="en"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Hybrid</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E492E224-5B0C-48EA-C599-6A97CAA85C44}"/>
              </a:ext>
            </a:extLst>
          </p:cNvPr>
          <p:cNvSpPr/>
          <p:nvPr/>
        </p:nvSpPr>
        <p:spPr>
          <a:xfrm>
            <a:off x="1117551" y="3647733"/>
            <a:ext cx="2676525" cy="631190"/>
          </a:xfrm>
          <a:prstGeom prst="rect">
            <a:avLst/>
          </a:prstGeom>
          <a:no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 sz="11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Launching parallel waves is generally quite complicated if the device has a toroidal geometry.</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2346840-1853-2F25-EA70-75505FDFFABC}"/>
              </a:ext>
            </a:extLst>
          </p:cNvPr>
          <p:cNvSpPr/>
          <p:nvPr/>
        </p:nvSpPr>
        <p:spPr>
          <a:xfrm>
            <a:off x="1117552" y="4719545"/>
            <a:ext cx="2676525" cy="445770"/>
          </a:xfrm>
          <a:prstGeom prst="rect">
            <a:avLst/>
          </a:prstGeom>
          <a:no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 sz="1100" b="0" i="1" u="none" strike="noStrike" kern="0" cap="none" spc="0" normalizeH="0" baseline="0" noProof="0" dirty="0" err="1">
                <a:ln>
                  <a:noFill/>
                </a:ln>
                <a:solidFill>
                  <a:srgbClr val="000000"/>
                </a:solidFill>
                <a:effectLst/>
                <a:uLnTx/>
                <a:uFillTx/>
                <a:latin typeface="Calibri" panose="020F0502020204030204"/>
                <a:ea typeface="Calibri" panose="020F0502020204030204" pitchFamily="34" charset="0"/>
                <a:cs typeface="Arial" panose="020B0604020202020204" pitchFamily="34" charset="0"/>
              </a:rPr>
              <a:t>Hybrid </a:t>
            </a:r>
            <a:r>
              <a:rPr kumimoji="0" lang="en" sz="1100" b="0" i="1" u="none" strike="noStrike" kern="0" cap="none" spc="0" normalizeH="0" baseline="0" noProof="0" dirty="0">
                <a:ln>
                  <a:noFill/>
                </a:ln>
                <a:solidFill>
                  <a:srgbClr val="000000"/>
                </a:solidFill>
                <a:effectLst/>
                <a:uLnTx/>
                <a:uFillTx/>
                <a:latin typeface="Calibri" panose="020F0502020204030204"/>
                <a:ea typeface="Calibri" panose="020F0502020204030204" pitchFamily="34" charset="0"/>
                <a:cs typeface="Arial" panose="020B0604020202020204" pitchFamily="34" charset="0"/>
              </a:rPr>
              <a:t>Mode is mainly used for current driving</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Arial" panose="020B0604020202020204" pitchFamily="34" charset="0"/>
            </a:endParaRPr>
          </a:p>
        </p:txBody>
      </p:sp>
      <p:pic>
        <p:nvPicPr>
          <p:cNvPr id="9" name="Picture 8" descr="Diagram&#10;&#10;Description automatically generated">
            <a:extLst>
              <a:ext uri="{FF2B5EF4-FFF2-40B4-BE49-F238E27FC236}">
                <a16:creationId xmlns:a16="http://schemas.microsoft.com/office/drawing/2014/main" id="{58063A95-FF6E-F087-F09B-F63CFF1953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4974" y="1466261"/>
            <a:ext cx="6453378" cy="4368482"/>
          </a:xfrm>
          <a:prstGeom prst="rect">
            <a:avLst/>
          </a:prstGeom>
          <a:ln>
            <a:solidFill>
              <a:schemeClr val="accent1"/>
            </a:solidFill>
          </a:ln>
        </p:spPr>
      </p:pic>
      <p:sp>
        <p:nvSpPr>
          <p:cNvPr id="10" name="Footer Placeholder 4">
            <a:extLst>
              <a:ext uri="{FF2B5EF4-FFF2-40B4-BE49-F238E27FC236}">
                <a16:creationId xmlns:a16="http://schemas.microsoft.com/office/drawing/2014/main" id="{5D4B5834-2DAF-4C85-B2C0-3076093D5D5D}"/>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5" name="Date Placeholder 4">
            <a:extLst>
              <a:ext uri="{FF2B5EF4-FFF2-40B4-BE49-F238E27FC236}">
                <a16:creationId xmlns:a16="http://schemas.microsoft.com/office/drawing/2014/main" id="{38A05664-258D-9548-106D-78BFB0478219}"/>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8059206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0E4B2E3-61C3-4C1C-EB8A-6D6254ECA5E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94F38479-C66B-5232-4F98-DAB2B1C18ACF}"/>
              </a:ext>
            </a:extLst>
          </p:cNvPr>
          <p:cNvSpPr txBox="1"/>
          <p:nvPr/>
        </p:nvSpPr>
        <p:spPr>
          <a:xfrm>
            <a:off x="1634296" y="681890"/>
            <a:ext cx="7671630" cy="806375"/>
          </a:xfrm>
          <a:prstGeom prst="rect">
            <a:avLst/>
          </a:prstGeom>
          <a:noFill/>
        </p:spPr>
        <p:txBody>
          <a:bodyPr wrap="square">
            <a:spAutoFit/>
          </a:bodyPr>
          <a:lstStyle/>
          <a:p>
            <a:pPr marL="742950" marR="0" lvl="0" indent="0" algn="ctr" defTabSz="914400" rtl="0" eaLnBrk="1" fontAlgn="auto" latinLnBrk="0" hangingPunct="1">
              <a:lnSpc>
                <a:spcPct val="107000"/>
              </a:lnSpc>
              <a:spcBef>
                <a:spcPts val="600"/>
              </a:spcBef>
              <a:spcAft>
                <a:spcPts val="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7.f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HEATING SYSTEMS</a:t>
            </a:r>
          </a:p>
          <a:p>
            <a:pPr marL="914400" marR="0" lvl="0" indent="0" algn="ctr" defTabSz="914400" rtl="0" eaLnBrk="1" fontAlgn="auto" latinLnBrk="0" hangingPunct="1">
              <a:lnSpc>
                <a:spcPct val="100000"/>
              </a:lnSpc>
              <a:spcBef>
                <a:spcPts val="600"/>
              </a:spcBef>
              <a:spcAft>
                <a:spcPts val="800"/>
              </a:spcAft>
              <a:buClrTx/>
              <a:buSzTx/>
              <a:buFontTx/>
              <a:buNone/>
              <a:tabLst>
                <a:tab pos="457200" algn="l"/>
              </a:tabLst>
              <a:defRPr/>
            </a:pP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Powers and Frequencies</a:t>
            </a:r>
            <a:endParaRPr kumimoji="0" lang="en-US"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BAA8FBC-9477-C361-B043-A1A33F6B5A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82318" y="2141952"/>
            <a:ext cx="7027364" cy="2574096"/>
          </a:xfrm>
          <a:prstGeom prst="rect">
            <a:avLst/>
          </a:prstGeom>
          <a:noFill/>
        </p:spPr>
      </p:pic>
      <p:sp>
        <p:nvSpPr>
          <p:cNvPr id="2" name="Footer Placeholder 4">
            <a:extLst>
              <a:ext uri="{FF2B5EF4-FFF2-40B4-BE49-F238E27FC236}">
                <a16:creationId xmlns:a16="http://schemas.microsoft.com/office/drawing/2014/main" id="{6F51E2B5-C676-58B7-E1AB-591096F3A517}"/>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CDA163D0-36F6-20EE-7DC5-FBF0228D34CB}"/>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41887116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AD4FADE-53A8-0013-A3A3-3259586A350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E22F007-42D2-2B9D-3A3C-7E5B1541E682}"/>
              </a:ext>
            </a:extLst>
          </p:cNvPr>
          <p:cNvPicPr>
            <a:picLocks noChangeAspect="1"/>
          </p:cNvPicPr>
          <p:nvPr/>
        </p:nvPicPr>
        <p:blipFill rotWithShape="1">
          <a:blip r:embed="rId2"/>
          <a:srcRect l="22146" t="5675"/>
          <a:stretch/>
        </p:blipFill>
        <p:spPr>
          <a:xfrm>
            <a:off x="4981303" y="1962163"/>
            <a:ext cx="6372496" cy="4019207"/>
          </a:xfrm>
          <a:prstGeom prst="rect">
            <a:avLst/>
          </a:prstGeom>
          <a:ln>
            <a:solidFill>
              <a:schemeClr val="accent1"/>
            </a:solidFill>
          </a:ln>
        </p:spPr>
      </p:pic>
      <p:sp>
        <p:nvSpPr>
          <p:cNvPr id="11" name="TextBox 10">
            <a:extLst>
              <a:ext uri="{FF2B5EF4-FFF2-40B4-BE49-F238E27FC236}">
                <a16:creationId xmlns:a16="http://schemas.microsoft.com/office/drawing/2014/main" id="{7395932F-D327-D42B-A095-F181B5D94A8B}"/>
              </a:ext>
            </a:extLst>
          </p:cNvPr>
          <p:cNvSpPr txBox="1"/>
          <p:nvPr/>
        </p:nvSpPr>
        <p:spPr>
          <a:xfrm>
            <a:off x="1238797" y="1812737"/>
            <a:ext cx="2823752" cy="77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2000" b="1" i="0" u="sng"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Confinement </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Quality »</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2000" b="0" i="1"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Product </a:t>
            </a:r>
            <a:r>
              <a:rPr kumimoji="0" lang="en" sz="1800" b="0" i="1"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2000" b="0" i="1"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η * </a:t>
            </a:r>
            <a:r>
              <a:rPr kumimoji="0" lang="en" sz="2400" b="0" i="1"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τ </a:t>
            </a:r>
            <a:r>
              <a:rPr kumimoji="0" lang="en" sz="1800" b="0" i="1"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E“)</a:t>
            </a:r>
          </a:p>
        </p:txBody>
      </p:sp>
      <p:sp>
        <p:nvSpPr>
          <p:cNvPr id="15" name="TextBox 14">
            <a:extLst>
              <a:ext uri="{FF2B5EF4-FFF2-40B4-BE49-F238E27FC236}">
                <a16:creationId xmlns:a16="http://schemas.microsoft.com/office/drawing/2014/main" id="{20A971F1-CA81-9B6B-1849-A1AC23DBD238}"/>
              </a:ext>
            </a:extLst>
          </p:cNvPr>
          <p:cNvSpPr txBox="1"/>
          <p:nvPr/>
        </p:nvSpPr>
        <p:spPr>
          <a:xfrm>
            <a:off x="1238797" y="2856710"/>
            <a:ext cx="3213463"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η </a:t>
            </a:r>
            <a:r>
              <a:rPr kumimoji="0" lang="en" sz="1800" b="0" i="0" u="none" strike="noStrike" kern="1200" cap="none" spc="0" normalizeH="0" baseline="0" noProof="0" dirty="0">
                <a:ln>
                  <a:noFill/>
                </a:ln>
                <a:solidFill>
                  <a:prstClr val="black"/>
                </a:solidFill>
                <a:effectLst/>
                <a:uLnTx/>
                <a:uFillTx/>
                <a:latin typeface="Calibri" panose="020F0502020204030204"/>
                <a:ea typeface="+mn-ea"/>
                <a:cs typeface="+mn-cs"/>
              </a:rPr>
              <a:t>= Density</a:t>
            </a:r>
          </a:p>
          <a:p>
            <a:pPr marL="514350" marR="0" lvl="0" indent="-514350" algn="l" defTabSz="914400" rtl="0" eaLnBrk="1" fontAlgn="auto" latinLnBrk="0" hangingPunct="1">
              <a:lnSpc>
                <a:spcPct val="100000"/>
              </a:lnSpc>
              <a:spcBef>
                <a:spcPts val="0"/>
              </a:spcBef>
              <a:spcAft>
                <a:spcPts val="0"/>
              </a:spcAft>
              <a:buClrTx/>
              <a:buSzTx/>
              <a:buFontTx/>
              <a:buNone/>
              <a:tabLst/>
              <a:defRPr/>
            </a:pPr>
            <a:r>
              <a:rPr kumimoji="0" lang="en" sz="24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τ </a:t>
            </a:r>
            <a:r>
              <a:rPr kumimoji="0" lang="en" sz="16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E </a:t>
            </a:r>
            <a:r>
              <a:rPr kumimoji="0" lang="en" sz="1800" b="0" i="0" u="none" strike="noStrike" kern="1200" cap="none" spc="0" normalizeH="0" baseline="0" noProof="0" dirty="0">
                <a:ln>
                  <a:noFill/>
                </a:ln>
                <a:solidFill>
                  <a:prstClr val="black"/>
                </a:solidFill>
                <a:effectLst/>
                <a:uLnTx/>
                <a:uFillTx/>
                <a:latin typeface="Calibri" panose="020F0502020204030204"/>
                <a:ea typeface="+mn-ea"/>
                <a:cs typeface="+mn-cs"/>
              </a:rPr>
              <a:t>= Energy Confinement Time </a:t>
            </a:r>
            <a:r>
              <a:rPr kumimoji="0" lang="en" sz="1400" b="0" i="1" u="none" strike="noStrike" kern="1200" cap="none" spc="0" normalizeH="0" baseline="0" noProof="0" dirty="0">
                <a:ln>
                  <a:noFill/>
                </a:ln>
                <a:solidFill>
                  <a:prstClr val="black"/>
                </a:solidFill>
                <a:effectLst/>
                <a:uLnTx/>
                <a:uFillTx/>
                <a:latin typeface="Calibri" panose="020F0502020204030204"/>
                <a:ea typeface="+mn-ea"/>
                <a:cs typeface="+mn-cs"/>
              </a:rPr>
              <a:t>(“ represents the duration for which the energy produced by the fusion reactions within the plasma is retained before being dispersed into the surrounding walls“)</a:t>
            </a:r>
            <a:endPar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DA107B9-FF05-31D5-9AA3-6A1DC041FA24}"/>
              </a:ext>
            </a:extLst>
          </p:cNvPr>
          <p:cNvSpPr txBox="1"/>
          <p:nvPr/>
        </p:nvSpPr>
        <p:spPr>
          <a:xfrm>
            <a:off x="3500845" y="416313"/>
            <a:ext cx="5033555" cy="813300"/>
          </a:xfrm>
          <a:prstGeom prst="rect">
            <a:avLst/>
          </a:prstGeom>
          <a:noFill/>
        </p:spPr>
        <p:txBody>
          <a:bodyPr wrap="square">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8.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CONFINEMENT</a:t>
            </a:r>
          </a:p>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Gravitational - Magnetic - Inertial</a:t>
            </a:r>
          </a:p>
        </p:txBody>
      </p:sp>
      <p:sp>
        <p:nvSpPr>
          <p:cNvPr id="10" name="TextBox 9">
            <a:extLst>
              <a:ext uri="{FF2B5EF4-FFF2-40B4-BE49-F238E27FC236}">
                <a16:creationId xmlns:a16="http://schemas.microsoft.com/office/drawing/2014/main" id="{4E83F1A3-AF03-1599-51AE-39543BC6A2BC}"/>
              </a:ext>
            </a:extLst>
          </p:cNvPr>
          <p:cNvSpPr txBox="1"/>
          <p:nvPr/>
        </p:nvSpPr>
        <p:spPr>
          <a:xfrm>
            <a:off x="1053738" y="5021317"/>
            <a:ext cx="3398521" cy="470000"/>
          </a:xfrm>
          <a:prstGeom prst="rect">
            <a:avLst/>
          </a:prstGeom>
          <a:noFill/>
          <a:ln>
            <a:solidFill>
              <a:schemeClr val="accent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We need</a:t>
            </a:r>
            <a:r>
              <a:rPr kumimoji="0" lang="en"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20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14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a:t>
            </a:r>
            <a:r>
              <a:rPr kumimoji="0" lang="en" sz="20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  </a:t>
            </a:r>
            <a:r>
              <a:rPr kumimoji="0" lang="en" sz="20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η * </a:t>
            </a:r>
            <a:r>
              <a:rPr kumimoji="0" lang="en" sz="24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τ </a:t>
            </a:r>
            <a:r>
              <a:rPr kumimoji="0" lang="en" sz="1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E </a:t>
            </a:r>
            <a:r>
              <a:rPr kumimoji="0" lang="en" sz="1800" b="0"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10 </a:t>
            </a:r>
            <a:r>
              <a:rPr kumimoji="0" lang="en" sz="1800" b="0" i="1"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20 </a:t>
            </a:r>
            <a:r>
              <a:rPr kumimoji="0" lang="en" sz="1800" b="0"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m </a:t>
            </a:r>
            <a:r>
              <a:rPr kumimoji="0" lang="en" sz="1800" b="0" i="1"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 </a:t>
            </a:r>
            <a:r>
              <a:rPr kumimoji="0" lang="en" sz="1800" b="0"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a:t>
            </a:r>
            <a:endParaRPr kumimoji="0" lang="en-US"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3" name="Footer Placeholder 4">
            <a:extLst>
              <a:ext uri="{FF2B5EF4-FFF2-40B4-BE49-F238E27FC236}">
                <a16:creationId xmlns:a16="http://schemas.microsoft.com/office/drawing/2014/main" id="{68E1FC84-72D9-4234-22AD-7AF1B2C3CB6D}"/>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5" name="Date Placeholder 4">
            <a:extLst>
              <a:ext uri="{FF2B5EF4-FFF2-40B4-BE49-F238E27FC236}">
                <a16:creationId xmlns:a16="http://schemas.microsoft.com/office/drawing/2014/main" id="{0AB0DEDE-BA3A-1C78-8E6F-1AB8A46984AB}"/>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1988611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970187B-8209-B24A-061C-A00AE563E9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63FFA46-0276-7EBD-1AF1-B947765A4E76}"/>
              </a:ext>
            </a:extLst>
          </p:cNvPr>
          <p:cNvSpPr txBox="1"/>
          <p:nvPr/>
        </p:nvSpPr>
        <p:spPr>
          <a:xfrm>
            <a:off x="1867329" y="444415"/>
            <a:ext cx="8250382" cy="40703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9.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a:ea typeface="+mn-ea"/>
                <a:cs typeface="+mn-cs"/>
              </a:rPr>
              <a:t>BURNING PLASMA - FUSION ENERGY GAIN (Q)</a:t>
            </a:r>
            <a:endPar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85D3804-6C5A-E63A-D8FC-EE7A2AF38FC9}"/>
              </a:ext>
            </a:extLst>
          </p:cNvPr>
          <p:cNvSpPr txBox="1"/>
          <p:nvPr/>
        </p:nvSpPr>
        <p:spPr>
          <a:xfrm>
            <a:off x="838200" y="1230006"/>
            <a:ext cx="6624782" cy="470000"/>
          </a:xfrm>
          <a:prstGeom prst="rect">
            <a:avLst/>
          </a:prstGeom>
          <a:noFill/>
        </p:spPr>
        <p:txBody>
          <a:bodyPr wrap="square">
            <a:spAutoFit/>
          </a:bodyPr>
          <a:lstStyle/>
          <a:p>
            <a:pPr marL="230188" marR="0" lvl="0" indent="-23018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 sz="24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Variation of the energy contained in a plasma</a:t>
            </a:r>
            <a:endParaRPr kumimoji="0" lang="en-US" sz="24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E4F34E59-3AE7-DC50-D318-4D41AAA1F2E8}"/>
              </a:ext>
            </a:extLst>
          </p:cNvPr>
          <p:cNvSpPr txBox="1"/>
          <p:nvPr/>
        </p:nvSpPr>
        <p:spPr>
          <a:xfrm>
            <a:off x="2405479" y="1834638"/>
            <a:ext cx="8250382" cy="1077218"/>
          </a:xfrm>
          <a:prstGeom prst="rect">
            <a:avLst/>
          </a:prstGeom>
          <a:noFill/>
        </p:spPr>
        <p:txBody>
          <a:bodyPr wrap="square">
            <a:spAutoFit/>
          </a:bodyPr>
          <a:lstStyle/>
          <a:p>
            <a:pPr marL="380365" marR="0" lvl="0" indent="0" algn="l" defTabSz="914400" rtl="0" eaLnBrk="1" fontAlgn="auto" latinLnBrk="0" hangingPunct="1">
              <a:lnSpc>
                <a:spcPct val="100000"/>
              </a:lnSpc>
              <a:spcBef>
                <a:spcPts val="10"/>
              </a:spcBef>
              <a:spcAft>
                <a:spcPts val="0"/>
              </a:spcAft>
              <a:buClrTx/>
              <a:buSzTx/>
              <a:buFontTx/>
              <a:buNone/>
              <a:tabLst>
                <a:tab pos="1488440" algn="l"/>
              </a:tabLst>
              <a:defRPr/>
            </a:pPr>
            <a:r>
              <a:rPr kumimoji="0" lang="en" sz="2800" b="1" i="0" u="none" strike="noStrike" kern="1200" cap="none" spc="0" normalizeH="0" baseline="0" noProof="0" dirty="0" err="1">
                <a:ln>
                  <a:noFill/>
                </a:ln>
                <a:solidFill>
                  <a:srgbClr val="0A0A08"/>
                </a:solidFill>
                <a:effectLst/>
                <a:uLnTx/>
                <a:uFillTx/>
                <a:latin typeface="Arial" panose="020B0604020202020204" pitchFamily="34" charset="0"/>
                <a:ea typeface="Arial" panose="020B0604020202020204" pitchFamily="34" charset="0"/>
                <a:cs typeface="+mn-cs"/>
              </a:rPr>
              <a:t>dW </a:t>
            </a:r>
            <a:r>
              <a:rPr kumimoji="0" lang="en" sz="2800" b="1" i="0" u="none" strike="noStrike" kern="1200" cap="none" spc="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/dt</a:t>
            </a:r>
            <a:r>
              <a:rPr kumimoji="0" lang="en" sz="2800" b="1" i="0" u="none" strike="noStrike" kern="1200" cap="none" spc="5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2800" b="1" i="0" u="none" strike="noStrike" kern="1200" cap="none" spc="-5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a:t>
            </a:r>
            <a:r>
              <a:rPr kumimoji="0" lang="en" sz="3600" b="1" i="0" u="none" strike="noStrike" kern="1200" cap="none" spc="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2800" b="1" i="0" u="none" strike="noStrike" kern="1200" cap="none" spc="0" normalizeH="0" baseline="0" noProof="0" dirty="0">
                <a:ln>
                  <a:noFill/>
                </a:ln>
                <a:solidFill>
                  <a:srgbClr val="00B050"/>
                </a:solidFill>
                <a:effectLst/>
                <a:uLnTx/>
                <a:uFillTx/>
                <a:latin typeface="Arial" panose="020B0604020202020204" pitchFamily="34" charset="0"/>
                <a:ea typeface="Arial" panose="020B0604020202020204" pitchFamily="34" charset="0"/>
                <a:cs typeface="+mn-cs"/>
              </a:rPr>
              <a:t>P </a:t>
            </a:r>
            <a:r>
              <a:rPr kumimoji="0" lang="en" sz="2800" b="1" i="0" u="none" strike="noStrike" kern="1200" cap="none" spc="-20" normalizeH="0" baseline="0" noProof="0" dirty="0">
                <a:ln>
                  <a:noFill/>
                </a:ln>
                <a:solidFill>
                  <a:srgbClr val="00B050"/>
                </a:solidFill>
                <a:effectLst/>
                <a:uLnTx/>
                <a:uFillTx/>
                <a:latin typeface="Arial" panose="020B0604020202020204" pitchFamily="34" charset="0"/>
                <a:ea typeface="Arial" panose="020B0604020202020204" pitchFamily="34" charset="0"/>
                <a:cs typeface="+mn-cs"/>
              </a:rPr>
              <a:t>α</a:t>
            </a:r>
            <a:r>
              <a:rPr kumimoji="0" lang="en" sz="2800" b="1" i="0" u="none" strike="noStrike" kern="1200" cap="none" spc="-35" normalizeH="0" baseline="0" noProof="0" dirty="0">
                <a:ln>
                  <a:noFill/>
                </a:ln>
                <a:solidFill>
                  <a:srgbClr val="0F7218"/>
                </a:solidFill>
                <a:effectLst/>
                <a:uLnTx/>
                <a:uFillTx/>
                <a:latin typeface="Arial" panose="020B0604020202020204" pitchFamily="34" charset="0"/>
                <a:ea typeface="Arial" panose="020B0604020202020204" pitchFamily="34" charset="0"/>
                <a:cs typeface="+mn-cs"/>
              </a:rPr>
              <a:t>   </a:t>
            </a:r>
            <a:r>
              <a:rPr kumimoji="0" lang="en" sz="2800" b="1" i="0" u="none" strike="noStrike" kern="1200" cap="none" spc="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a:t>
            </a:r>
            <a:r>
              <a:rPr kumimoji="0" lang="en" sz="2800" b="1" i="0" u="none" strike="noStrike" kern="1200" cap="none" spc="27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2800" b="1" i="0" u="none" strike="noStrike" kern="1200" cap="none" spc="0" normalizeH="0" baseline="0" noProof="0" dirty="0">
                <a:ln>
                  <a:noFill/>
                </a:ln>
                <a:solidFill>
                  <a:srgbClr val="0848D8"/>
                </a:solidFill>
                <a:effectLst/>
                <a:uLnTx/>
                <a:uFillTx/>
                <a:latin typeface="Arial" panose="020B0604020202020204" pitchFamily="34" charset="0"/>
                <a:ea typeface="Arial" panose="020B0604020202020204" pitchFamily="34" charset="0"/>
                <a:cs typeface="+mn-cs"/>
              </a:rPr>
              <a:t>P </a:t>
            </a:r>
            <a:r>
              <a:rPr kumimoji="0" lang="en" sz="2800" b="1" i="0" u="none" strike="noStrike" kern="1200" cap="none" spc="0" normalizeH="0" baseline="0" noProof="0" dirty="0">
                <a:ln>
                  <a:noFill/>
                </a:ln>
                <a:solidFill>
                  <a:srgbClr val="185DBC"/>
                </a:solidFill>
                <a:effectLst/>
                <a:uLnTx/>
                <a:uFillTx/>
                <a:latin typeface="Arial" panose="020B0604020202020204" pitchFamily="34" charset="0"/>
                <a:ea typeface="Arial" panose="020B0604020202020204" pitchFamily="34" charset="0"/>
                <a:cs typeface="+mn-cs"/>
              </a:rPr>
              <a:t>in</a:t>
            </a:r>
            <a:r>
              <a:rPr kumimoji="0" lang="en" sz="2800" b="1" i="0" u="none" strike="noStrike" kern="1200" cap="none" spc="-185" normalizeH="0" baseline="0" noProof="0" dirty="0">
                <a:ln>
                  <a:noFill/>
                </a:ln>
                <a:solidFill>
                  <a:srgbClr val="185DBC"/>
                </a:solidFill>
                <a:effectLst/>
                <a:uLnTx/>
                <a:uFillTx/>
                <a:latin typeface="Arial" panose="020B0604020202020204" pitchFamily="34" charset="0"/>
                <a:ea typeface="Arial" panose="020B0604020202020204" pitchFamily="34" charset="0"/>
                <a:cs typeface="+mn-cs"/>
              </a:rPr>
              <a:t>     </a:t>
            </a:r>
            <a:r>
              <a:rPr kumimoji="0" lang="en" sz="2800" b="1" i="0" u="none" strike="noStrike" kern="1200" cap="none" spc="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a:t>
            </a:r>
            <a:r>
              <a:rPr kumimoji="0" lang="en" sz="2800" b="1" i="0" u="none" strike="noStrike" kern="1200" cap="none" spc="22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2800" b="1" i="0" u="none" strike="noStrike" kern="1200" cap="none" spc="-2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rPr>
              <a:t>W/</a:t>
            </a:r>
            <a:r>
              <a:rPr kumimoji="0" lang="en"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28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τ </a:t>
            </a:r>
            <a:r>
              <a:rPr kumimoji="0" lang="en" sz="1800" b="1" i="0" u="none" strike="noStrike" kern="1200" cap="none" spc="-2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rPr>
              <a:t>E</a:t>
            </a:r>
            <a:endPar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endParaRPr>
          </a:p>
          <a:p>
            <a:pPr marL="380365" marR="0" lvl="0" indent="0" algn="l" defTabSz="914400" rtl="0" eaLnBrk="1" fontAlgn="auto" latinLnBrk="0" hangingPunct="1">
              <a:lnSpc>
                <a:spcPct val="100000"/>
              </a:lnSpc>
              <a:spcBef>
                <a:spcPts val="10"/>
              </a:spcBef>
              <a:spcAft>
                <a:spcPts val="0"/>
              </a:spcAft>
              <a:buClrTx/>
              <a:buSzTx/>
              <a:buFontTx/>
              <a:buNone/>
              <a:tabLst>
                <a:tab pos="1488440" algn="l"/>
              </a:tabLst>
              <a:defRPr/>
            </a:pPr>
            <a:r>
              <a:rPr kumimoji="0" lang="en" sz="2800" b="1" i="1" u="none" strike="noStrike" kern="1200" cap="none" spc="-10" normalizeH="0" baseline="0" noProof="0" dirty="0">
                <a:ln>
                  <a:noFill/>
                </a:ln>
                <a:solidFill>
                  <a:srgbClr val="2B6728"/>
                </a:solidFill>
                <a:effectLst/>
                <a:uLnTx/>
                <a:uFillTx/>
                <a:latin typeface="Arial" panose="020B0604020202020204" pitchFamily="34" charset="0"/>
                <a:ea typeface="Arial" panose="020B0604020202020204" pitchFamily="34" charset="0"/>
                <a:cs typeface="+mn-cs"/>
              </a:rPr>
              <a:t>              </a:t>
            </a:r>
            <a:r>
              <a:rPr kumimoji="0" lang="en" sz="1800" b="0" i="1" u="none" strike="noStrike" kern="1200" cap="none" spc="-10" normalizeH="0" baseline="0" noProof="0" dirty="0">
                <a:ln>
                  <a:noFill/>
                </a:ln>
                <a:solidFill>
                  <a:srgbClr val="00B050"/>
                </a:solidFill>
                <a:effectLst/>
                <a:uLnTx/>
                <a:uFillTx/>
                <a:latin typeface="Arial" panose="020B0604020202020204" pitchFamily="34" charset="0"/>
                <a:ea typeface="Arial" panose="020B0604020202020204" pitchFamily="34" charset="0"/>
                <a:cs typeface="+mn-cs"/>
              </a:rPr>
              <a:t>a-heating</a:t>
            </a:r>
            <a:r>
              <a:rPr kumimoji="0" lang="en" sz="1800" b="0" i="1" u="none" strike="noStrike" kern="1200" cap="none" spc="0" normalizeH="0" baseline="0" noProof="0" dirty="0">
                <a:ln>
                  <a:noFill/>
                </a:ln>
                <a:solidFill>
                  <a:srgbClr val="2B6728"/>
                </a:solidFill>
                <a:effectLst/>
                <a:uLnTx/>
                <a:uFillTx/>
                <a:latin typeface="Arial" panose="020B0604020202020204" pitchFamily="34" charset="0"/>
                <a:ea typeface="Arial" panose="020B0604020202020204" pitchFamily="34" charset="0"/>
                <a:cs typeface="+mn-cs"/>
              </a:rPr>
              <a:t>     </a:t>
            </a:r>
            <a:r>
              <a:rPr kumimoji="0" lang="en" sz="1800" b="0" i="1" u="none" strike="noStrike" kern="1200" cap="none" spc="0" normalizeH="0" baseline="0" noProof="0" dirty="0">
                <a:ln>
                  <a:noFill/>
                </a:ln>
                <a:solidFill>
                  <a:srgbClr val="1F469E"/>
                </a:solidFill>
                <a:effectLst/>
                <a:uLnTx/>
                <a:uFillTx/>
                <a:latin typeface="Arial" panose="020B0604020202020204" pitchFamily="34" charset="0"/>
                <a:ea typeface="Arial" panose="020B0604020202020204" pitchFamily="34" charset="0"/>
                <a:cs typeface="+mn-cs"/>
              </a:rPr>
              <a:t>ext.</a:t>
            </a:r>
            <a:r>
              <a:rPr kumimoji="0" lang="en" sz="1800" b="0" i="1" u="none" strike="noStrike" kern="1200" cap="none" spc="15" normalizeH="0" baseline="0" noProof="0" dirty="0">
                <a:ln>
                  <a:noFill/>
                </a:ln>
                <a:solidFill>
                  <a:srgbClr val="1F469E"/>
                </a:solidFill>
                <a:effectLst/>
                <a:uLnTx/>
                <a:uFillTx/>
                <a:latin typeface="Arial" panose="020B0604020202020204" pitchFamily="34" charset="0"/>
                <a:ea typeface="Arial" panose="020B0604020202020204" pitchFamily="34" charset="0"/>
                <a:cs typeface="+mn-cs"/>
              </a:rPr>
              <a:t> </a:t>
            </a:r>
            <a:r>
              <a:rPr kumimoji="0" lang="en" sz="1800" b="0" i="1" u="none" strike="noStrike" kern="1200" cap="none" spc="0" normalizeH="0" baseline="0" noProof="0" dirty="0">
                <a:ln>
                  <a:noFill/>
                </a:ln>
                <a:solidFill>
                  <a:srgbClr val="1F469E"/>
                </a:solidFill>
                <a:effectLst/>
                <a:uLnTx/>
                <a:uFillTx/>
                <a:latin typeface="Arial" panose="020B0604020202020204" pitchFamily="34" charset="0"/>
                <a:ea typeface="Arial" panose="020B0604020202020204" pitchFamily="34" charset="0"/>
                <a:cs typeface="+mn-cs"/>
              </a:rPr>
              <a:t>heating</a:t>
            </a:r>
            <a:r>
              <a:rPr kumimoji="0" lang="en" sz="1800" b="0" i="1" u="none" strike="noStrike" kern="1200" cap="none" spc="320" normalizeH="0" baseline="0" noProof="0" dirty="0">
                <a:ln>
                  <a:noFill/>
                </a:ln>
                <a:solidFill>
                  <a:srgbClr val="1F469E"/>
                </a:solidFill>
                <a:effectLst/>
                <a:uLnTx/>
                <a:uFillTx/>
                <a:latin typeface="Arial" panose="020B0604020202020204" pitchFamily="34" charset="0"/>
                <a:ea typeface="Arial" panose="020B0604020202020204" pitchFamily="34" charset="0"/>
                <a:cs typeface="+mn-cs"/>
              </a:rPr>
              <a:t>   </a:t>
            </a:r>
            <a:r>
              <a:rPr kumimoji="0" lang="en" sz="1800" b="0" i="1" u="none" strike="noStrike" kern="1200" cap="none" spc="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rPr>
              <a:t>direct</a:t>
            </a:r>
            <a:r>
              <a:rPr kumimoji="0" lang="en" sz="1800" b="0" i="1" u="none" strike="noStrike" kern="1200" cap="none" spc="9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rPr>
              <a:t> </a:t>
            </a:r>
            <a:r>
              <a:rPr kumimoji="0" lang="en" sz="1800" b="0" i="1" u="none" strike="noStrike" kern="1200" cap="none" spc="-1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rPr>
              <a:t>losses</a:t>
            </a:r>
            <a:endParaRPr kumimoji="0" lang="en-US" sz="1600" b="0" i="0" u="none" strike="noStrike" kern="1200" cap="none" spc="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endParaRPr>
          </a:p>
        </p:txBody>
      </p:sp>
      <p:sp>
        <p:nvSpPr>
          <p:cNvPr id="11" name="TextBox 10">
            <a:extLst>
              <a:ext uri="{FF2B5EF4-FFF2-40B4-BE49-F238E27FC236}">
                <a16:creationId xmlns:a16="http://schemas.microsoft.com/office/drawing/2014/main" id="{0C693D94-EA2B-CA4C-B941-F8644A3E2D88}"/>
              </a:ext>
            </a:extLst>
          </p:cNvPr>
          <p:cNvSpPr txBox="1"/>
          <p:nvPr/>
        </p:nvSpPr>
        <p:spPr>
          <a:xfrm>
            <a:off x="838200" y="3046488"/>
            <a:ext cx="8250382" cy="2959785"/>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440"/>
              </a:spcBef>
              <a:spcAft>
                <a:spcPts val="0"/>
              </a:spcAft>
              <a:buClrTx/>
              <a:buSzPct val="100000"/>
              <a:buFont typeface="Arial" panose="020B0604020202020204" pitchFamily="34" charset="0"/>
              <a:buChar char="•"/>
              <a:tabLst>
                <a:tab pos="434975" algn="l"/>
                <a:tab pos="435610" algn="l"/>
              </a:tabLst>
              <a:defRPr/>
            </a:pPr>
            <a:r>
              <a:rPr kumimoji="0" lang="en" sz="2400" b="1" i="1" u="none" strike="noStrike" kern="1200" cap="none" spc="-10" normalizeH="0" baseline="0" noProof="0" dirty="0">
                <a:ln>
                  <a:noFill/>
                </a:ln>
                <a:solidFill>
                  <a:srgbClr val="0A0A08"/>
                </a:solidFill>
                <a:effectLst/>
                <a:uLnTx/>
                <a:uFillTx/>
                <a:latin typeface="Calibri" panose="020F0502020204030204"/>
                <a:ea typeface="Arial" panose="020B0604020202020204" pitchFamily="34" charset="0"/>
                <a:cs typeface="+mn-cs"/>
              </a:rPr>
              <a:t>Fusion n</a:t>
            </a:r>
            <a:r>
              <a:rPr kumimoji="0" lang="en" sz="2400" b="1" i="1" u="none" strike="noStrike" kern="1200" cap="none" spc="-40" normalizeH="0" baseline="0" noProof="0" dirty="0">
                <a:ln>
                  <a:noFill/>
                </a:ln>
                <a:solidFill>
                  <a:srgbClr val="0A0A08"/>
                </a:solidFill>
                <a:effectLst/>
                <a:uLnTx/>
                <a:uFillTx/>
                <a:latin typeface="Calibri" panose="020F0502020204030204"/>
                <a:ea typeface="Arial" panose="020B0604020202020204" pitchFamily="34" charset="0"/>
                <a:cs typeface="+mn-cs"/>
              </a:rPr>
              <a:t> </a:t>
            </a:r>
            <a:r>
              <a:rPr kumimoji="0" lang="en" sz="2400" b="1" i="1" u="none" strike="noStrike" kern="1200" cap="none" spc="-10" normalizeH="0" baseline="0" noProof="0" dirty="0">
                <a:ln>
                  <a:noFill/>
                </a:ln>
                <a:solidFill>
                  <a:srgbClr val="0A0A08"/>
                </a:solidFill>
                <a:effectLst/>
                <a:uLnTx/>
                <a:uFillTx/>
                <a:latin typeface="Calibri" panose="020F0502020204030204"/>
                <a:ea typeface="Arial" panose="020B0604020202020204" pitchFamily="34" charset="0"/>
                <a:cs typeface="+mn-cs"/>
              </a:rPr>
              <a:t>energy</a:t>
            </a:r>
            <a:r>
              <a:rPr kumimoji="0" lang="en" sz="2400" b="1" i="1" u="none" strike="noStrike" kern="1200" cap="none" spc="10" normalizeH="0" baseline="0" noProof="0" dirty="0">
                <a:ln>
                  <a:noFill/>
                </a:ln>
                <a:solidFill>
                  <a:srgbClr val="0A0A08"/>
                </a:solidFill>
                <a:effectLst/>
                <a:uLnTx/>
                <a:uFillTx/>
                <a:latin typeface="Calibri" panose="020F0502020204030204"/>
                <a:ea typeface="Arial" panose="020B0604020202020204" pitchFamily="34" charset="0"/>
                <a:cs typeface="+mn-cs"/>
              </a:rPr>
              <a:t> </a:t>
            </a:r>
            <a:r>
              <a:rPr kumimoji="0" lang="en" sz="2400" b="1" i="1" u="none" strike="noStrike" kern="1200" cap="none" spc="-10" normalizeH="0" baseline="0" noProof="0" dirty="0">
                <a:ln>
                  <a:noFill/>
                </a:ln>
                <a:solidFill>
                  <a:srgbClr val="0A0A08"/>
                </a:solidFill>
                <a:effectLst/>
                <a:uLnTx/>
                <a:uFillTx/>
                <a:latin typeface="Calibri" panose="020F0502020204030204"/>
                <a:ea typeface="Arial" panose="020B0604020202020204" pitchFamily="34" charset="0"/>
                <a:cs typeface="+mn-cs"/>
              </a:rPr>
              <a:t>gain</a:t>
            </a:r>
            <a:endParaRPr kumimoji="0" lang="en-US" sz="2400" b="1" i="1" u="none" strike="noStrike" kern="1200" cap="none" spc="0" normalizeH="0" baseline="0" noProof="0" dirty="0">
              <a:ln>
                <a:noFill/>
              </a:ln>
              <a:solidFill>
                <a:prstClr val="black"/>
              </a:solidFill>
              <a:effectLst/>
              <a:uLnTx/>
              <a:uFillTx/>
              <a:latin typeface="Calibri" panose="020F0502020204030204"/>
              <a:ea typeface="Arial" panose="020B0604020202020204" pitchFamily="34" charset="0"/>
              <a:cs typeface="+mn-cs"/>
            </a:endParaRPr>
          </a:p>
          <a:p>
            <a:pPr marL="0" marR="0" lvl="0" indent="0" algn="ctr" defTabSz="914400" rtl="0" eaLnBrk="1" fontAlgn="auto" latinLnBrk="0" hangingPunct="1">
              <a:lnSpc>
                <a:spcPct val="100000"/>
              </a:lnSpc>
              <a:spcBef>
                <a:spcPts val="440"/>
              </a:spcBef>
              <a:spcAft>
                <a:spcPts val="0"/>
              </a:spcAft>
              <a:buClrTx/>
              <a:buSzTx/>
              <a:buFontTx/>
              <a:buNone/>
              <a:tabLst>
                <a:tab pos="227013" algn="l"/>
              </a:tabLst>
              <a:defRPr/>
            </a:pP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Q</a:t>
            </a:r>
            <a:r>
              <a:rPr kumimoji="0" lang="en" sz="1800" b="0" i="0" u="none" strike="noStrike" kern="1200" cap="none" spc="-1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5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a:t>
            </a:r>
            <a:r>
              <a:rPr kumimoji="0" lang="en" sz="1850" b="0" i="0" u="none" strike="noStrike" kern="1200" cap="none" spc="-3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err="1">
                <a:ln>
                  <a:noFill/>
                </a:ln>
                <a:solidFill>
                  <a:srgbClr val="0A0A08"/>
                </a:solidFill>
                <a:effectLst/>
                <a:uLnTx/>
                <a:uFillTx/>
                <a:latin typeface="Arial" panose="020B0604020202020204" pitchFamily="34" charset="0"/>
                <a:ea typeface="Arial" panose="020B0604020202020204" pitchFamily="34" charset="0"/>
                <a:cs typeface="+mn-cs"/>
              </a:rPr>
              <a:t>P </a:t>
            </a:r>
            <a:r>
              <a:rPr kumimoji="0" lang="en" sz="1800" b="0" i="0" u="none" strike="noStrike" kern="1200" cap="none" spc="-10" normalizeH="0" baseline="-25000" noProof="0" dirty="0" err="1">
                <a:ln>
                  <a:noFill/>
                </a:ln>
                <a:solidFill>
                  <a:srgbClr val="0A0A08"/>
                </a:solidFill>
                <a:effectLst/>
                <a:uLnTx/>
                <a:uFillTx/>
                <a:latin typeface="Arial" panose="020B0604020202020204" pitchFamily="34" charset="0"/>
                <a:ea typeface="Arial" panose="020B0604020202020204" pitchFamily="34" charset="0"/>
                <a:cs typeface="+mn-cs"/>
              </a:rPr>
              <a:t>fusion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/P </a:t>
            </a:r>
            <a:r>
              <a:rPr kumimoji="0" lang="en" sz="1800" b="0" i="0" u="none" strike="noStrike" kern="1200" cap="none" spc="-10" normalizeH="0" baseline="-25000" noProof="0" dirty="0">
                <a:ln>
                  <a:noFill/>
                </a:ln>
                <a:solidFill>
                  <a:srgbClr val="0A0A08"/>
                </a:solidFill>
                <a:effectLst/>
                <a:uLnTx/>
                <a:uFillTx/>
                <a:latin typeface="Arial" panose="020B0604020202020204" pitchFamily="34" charset="0"/>
                <a:ea typeface="Arial" panose="020B0604020202020204" pitchFamily="34" charset="0"/>
                <a:cs typeface="+mn-cs"/>
              </a:rPr>
              <a:t>in</a:t>
            </a:r>
            <a:r>
              <a:rPr kumimoji="0" lang="en" sz="1800" b="0" i="0" u="none" strike="noStrike" kern="1200" cap="none" spc="-11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a:t>
            </a:r>
            <a:r>
              <a:rPr kumimoji="0" lang="en" sz="1800" b="0" i="0" u="none" strike="noStrike" kern="1200" cap="none" spc="-1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5</a:t>
            </a:r>
            <a:r>
              <a:rPr kumimoji="0" lang="en" sz="1800" b="0" i="0" u="none" strike="noStrike" kern="1200" cap="none" spc="-11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P </a:t>
            </a:r>
            <a:r>
              <a:rPr kumimoji="0" lang="en" sz="2000" b="0" i="0" u="none" strike="noStrike" kern="1200" cap="none" spc="-10" normalizeH="0" baseline="0" noProof="0" dirty="0">
                <a:ln>
                  <a:noFill/>
                </a:ln>
                <a:solidFill>
                  <a:srgbClr val="0A0A08"/>
                </a:solidFill>
                <a:effectLst/>
                <a:uLnTx/>
                <a:uFillTx/>
                <a:latin typeface="Times New Roman" panose="02020603050405020304" pitchFamily="18" charset="0"/>
                <a:ea typeface="Arial" panose="020B0604020202020204" pitchFamily="34" charset="0"/>
                <a:cs typeface="+mn-cs"/>
              </a:rPr>
              <a:t>α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/P </a:t>
            </a:r>
            <a:r>
              <a:rPr kumimoji="0" lang="en" sz="1800" b="0" i="0" u="none" strike="noStrike" kern="1200" cap="none" spc="-10" normalizeH="0" baseline="-25000" noProof="0" dirty="0">
                <a:ln>
                  <a:noFill/>
                </a:ln>
                <a:solidFill>
                  <a:srgbClr val="0A0A08"/>
                </a:solidFill>
                <a:effectLst/>
                <a:uLnTx/>
                <a:uFillTx/>
                <a:latin typeface="Arial" panose="020B0604020202020204" pitchFamily="34" charset="0"/>
                <a:ea typeface="Arial" panose="020B0604020202020204" pitchFamily="34" charset="0"/>
                <a:cs typeface="+mn-cs"/>
              </a:rPr>
              <a:t>in</a:t>
            </a:r>
            <a:r>
              <a:rPr kumimoji="0" lang="en" sz="1800" b="0" i="0" u="none" strike="noStrike" kern="1200" cap="none" spc="-4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as</a:t>
            </a:r>
            <a:r>
              <a:rPr kumimoji="0" lang="en" sz="1800" b="0" i="0" u="none" strike="noStrike" kern="1200" cap="none" spc="-10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Pα =</a:t>
            </a:r>
            <a:r>
              <a:rPr kumimoji="0" lang="en" sz="1800" b="0" i="0" u="none" strike="noStrike" kern="1200" cap="none" spc="-8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0.2</a:t>
            </a:r>
            <a:r>
              <a:rPr kumimoji="0" lang="en" sz="1800" b="0" i="0" u="none" strike="noStrike" kern="1200" cap="none" spc="-9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P </a:t>
            </a:r>
            <a:r>
              <a:rPr kumimoji="0" lang="en" sz="1800" b="0" i="0" u="none" strike="noStrike" kern="1200" cap="none" spc="-10" normalizeH="0" baseline="-25000" noProof="0" dirty="0">
                <a:ln>
                  <a:noFill/>
                </a:ln>
                <a:solidFill>
                  <a:srgbClr val="0A0A08"/>
                </a:solidFill>
                <a:effectLst/>
                <a:uLnTx/>
                <a:uFillTx/>
                <a:latin typeface="Arial" panose="020B0604020202020204" pitchFamily="34" charset="0"/>
                <a:ea typeface="Arial" panose="020B0604020202020204" pitchFamily="34" charset="0"/>
                <a:cs typeface="+mn-cs"/>
              </a:rPr>
              <a:t>fusion</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tab pos="0" algn="l"/>
              </a:tabLst>
              <a:defRPr/>
            </a:pPr>
            <a:r>
              <a:rPr kumimoji="0" lang="en" sz="2400" b="1" i="1" u="none" strike="noStrike" kern="1200" cap="none" spc="-10" normalizeH="0" baseline="0" noProof="0" dirty="0">
                <a:ln>
                  <a:noFill/>
                </a:ln>
                <a:solidFill>
                  <a:srgbClr val="0A0A08"/>
                </a:solidFill>
                <a:effectLst/>
                <a:uLnTx/>
                <a:uFillTx/>
                <a:latin typeface="Calibri" panose="020F0502020204030204"/>
                <a:ea typeface="Arial" panose="020B0604020202020204" pitchFamily="34" charset="0"/>
                <a:cs typeface="+mn-cs"/>
              </a:rPr>
              <a:t>α</a:t>
            </a:r>
            <a:r>
              <a:rPr kumimoji="0" lang="en" sz="2400" b="1" i="1" u="none" strike="noStrike" kern="1200" cap="none" spc="-20" normalizeH="0" baseline="0" noProof="0" dirty="0">
                <a:ln>
                  <a:noFill/>
                </a:ln>
                <a:solidFill>
                  <a:srgbClr val="0A0A08"/>
                </a:solidFill>
                <a:effectLst/>
                <a:uLnTx/>
                <a:uFillTx/>
                <a:latin typeface="Calibri" panose="020F0502020204030204"/>
                <a:ea typeface="Arial" panose="020B0604020202020204" pitchFamily="34" charset="0"/>
                <a:cs typeface="+mn-cs"/>
              </a:rPr>
              <a:t> </a:t>
            </a:r>
            <a:r>
              <a:rPr kumimoji="0" lang="en" sz="2400" b="1" i="1" u="none" strike="noStrike" kern="1200" cap="none" spc="-10" normalizeH="0" baseline="0" noProof="0" dirty="0">
                <a:ln>
                  <a:noFill/>
                </a:ln>
                <a:solidFill>
                  <a:srgbClr val="0A0A08"/>
                </a:solidFill>
                <a:effectLst/>
                <a:uLnTx/>
                <a:uFillTx/>
                <a:latin typeface="Calibri" panose="020F0502020204030204"/>
                <a:ea typeface="Arial" panose="020B0604020202020204" pitchFamily="34" charset="0"/>
                <a:cs typeface="+mn-cs"/>
              </a:rPr>
              <a:t>heating</a:t>
            </a:r>
            <a:r>
              <a:rPr kumimoji="0" lang="en" sz="2400" b="1" i="1" u="none" strike="noStrike" kern="1200" cap="none" spc="-15" normalizeH="0" baseline="0" noProof="0" dirty="0">
                <a:ln>
                  <a:noFill/>
                </a:ln>
                <a:solidFill>
                  <a:srgbClr val="0A0A08"/>
                </a:solidFill>
                <a:effectLst/>
                <a:uLnTx/>
                <a:uFillTx/>
                <a:latin typeface="Calibri" panose="020F0502020204030204"/>
                <a:ea typeface="Arial" panose="020B0604020202020204" pitchFamily="34" charset="0"/>
                <a:cs typeface="+mn-cs"/>
              </a:rPr>
              <a:t> </a:t>
            </a:r>
            <a:r>
              <a:rPr kumimoji="0" lang="en" sz="2400" b="1" i="1" u="none" strike="noStrike" kern="1200" cap="none" spc="-10" normalizeH="0" baseline="0" noProof="0" dirty="0">
                <a:ln>
                  <a:noFill/>
                </a:ln>
                <a:solidFill>
                  <a:srgbClr val="0A0A08"/>
                </a:solidFill>
                <a:effectLst/>
                <a:uLnTx/>
                <a:uFillTx/>
                <a:latin typeface="Calibri" panose="020F0502020204030204"/>
                <a:ea typeface="Arial" panose="020B0604020202020204" pitchFamily="34" charset="0"/>
                <a:cs typeface="+mn-cs"/>
              </a:rPr>
              <a:t>fraction:</a:t>
            </a:r>
            <a:r>
              <a:rPr kumimoji="0" lang="en" sz="2400" b="1" i="1" u="none" strike="noStrike" kern="1200" cap="none" spc="-15" normalizeH="0" baseline="0" noProof="0" dirty="0">
                <a:ln>
                  <a:noFill/>
                </a:ln>
                <a:solidFill>
                  <a:srgbClr val="0A0A08"/>
                </a:solidFill>
                <a:effectLst/>
                <a:uLnTx/>
                <a:uFillTx/>
                <a:latin typeface="Calibri" panose="020F0502020204030204"/>
                <a:ea typeface="Arial" panose="020B0604020202020204" pitchFamily="34" charset="0"/>
                <a:cs typeface="+mn-cs"/>
              </a:rPr>
              <a:t>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f </a:t>
            </a:r>
            <a:r>
              <a:rPr kumimoji="0" lang="en" sz="2000" b="0" i="0" u="none" strike="noStrike" kern="1200" cap="none" spc="-10" normalizeH="0" baseline="0" noProof="0" dirty="0">
                <a:ln>
                  <a:noFill/>
                </a:ln>
                <a:solidFill>
                  <a:srgbClr val="0A0A08"/>
                </a:solidFill>
                <a:effectLst/>
                <a:uLnTx/>
                <a:uFillTx/>
                <a:latin typeface="Times New Roman" panose="02020603050405020304" pitchFamily="18" charset="0"/>
                <a:ea typeface="Arial" panose="020B0604020202020204" pitchFamily="34" charset="0"/>
                <a:cs typeface="+mn-cs"/>
              </a:rPr>
              <a:t>α</a:t>
            </a:r>
            <a:r>
              <a:rPr kumimoji="0" lang="en" sz="950" b="0" i="0" u="none" strike="noStrike" kern="1200" cap="none" spc="50" normalizeH="0" baseline="0" noProof="0" dirty="0">
                <a:ln>
                  <a:noFill/>
                </a:ln>
                <a:solidFill>
                  <a:srgbClr val="0A0A08"/>
                </a:solidFill>
                <a:effectLst/>
                <a:uLnTx/>
                <a:uFillTx/>
                <a:latin typeface="Times New Roman" panose="02020603050405020304" pitchFamily="18" charset="0"/>
                <a:ea typeface="Arial" panose="020B0604020202020204" pitchFamily="34" charset="0"/>
                <a:cs typeface="Arial" panose="020B0604020202020204" pitchFamily="34" charset="0"/>
              </a:rPr>
              <a:t> </a:t>
            </a:r>
            <a:r>
              <a:rPr kumimoji="0" lang="en" sz="185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a:t>
            </a:r>
            <a:r>
              <a:rPr kumimoji="0" lang="en" sz="1850" b="0" i="0" u="none" strike="noStrike" kern="1200" cap="none" spc="-1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7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P </a:t>
            </a:r>
            <a:r>
              <a:rPr kumimoji="0" lang="en" sz="2000" b="0" i="0" u="none" strike="noStrike" kern="1200" cap="none" spc="180" normalizeH="0" baseline="0" noProof="0" dirty="0">
                <a:ln>
                  <a:noFill/>
                </a:ln>
                <a:solidFill>
                  <a:srgbClr val="0A0A08"/>
                </a:solidFill>
                <a:effectLst/>
                <a:uLnTx/>
                <a:uFillTx/>
                <a:latin typeface="Times New Roman" panose="02020603050405020304" pitchFamily="18" charset="0"/>
                <a:ea typeface="Arial" panose="020B0604020202020204" pitchFamily="34" charset="0"/>
                <a:cs typeface="+mn-cs"/>
              </a:rPr>
              <a:t>α </a:t>
            </a:r>
            <a:r>
              <a:rPr kumimoji="0" lang="en" sz="1800" b="0" i="0" u="none" strike="noStrike" kern="1200" cap="none" spc="18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97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P</a:t>
            </a:r>
            <a:r>
              <a:rPr kumimoji="0" lang="en" sz="1800" b="0" i="0" u="none" strike="noStrike" kern="1200" cap="none" spc="25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2000" b="0" i="0" u="none" strike="noStrike" kern="1200" cap="none" spc="180" normalizeH="0" baseline="0" noProof="0" dirty="0">
                <a:ln>
                  <a:noFill/>
                </a:ln>
                <a:solidFill>
                  <a:srgbClr val="0A0A08"/>
                </a:solidFill>
                <a:effectLst/>
                <a:uLnTx/>
                <a:uFillTx/>
                <a:latin typeface="Times New Roman" panose="02020603050405020304" pitchFamily="18" charset="0"/>
                <a:ea typeface="Arial" panose="020B0604020202020204" pitchFamily="34" charset="0"/>
                <a:cs typeface="+mn-cs"/>
              </a:rPr>
              <a:t>(α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+Pin)</a:t>
            </a:r>
            <a:r>
              <a:rPr kumimoji="0" lang="en" sz="1800" b="0" i="0" u="none" strike="noStrike" kern="1200" cap="none" spc="-10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a:t>
            </a:r>
            <a:r>
              <a:rPr kumimoji="0" lang="en" sz="1800" b="0" i="0" u="none" strike="noStrike" kern="1200" cap="none" spc="-1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Q/(Q+5)</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436880" algn="l"/>
              </a:tabLst>
              <a:defRPr/>
            </a:pPr>
            <a:r>
              <a:rPr kumimoji="0" lang="en" sz="3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 </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1390015" marR="0" lvl="0" indent="0" algn="l" defTabSz="914400" rtl="0" eaLnBrk="1" fontAlgn="auto" latinLnBrk="0" hangingPunct="1">
              <a:lnSpc>
                <a:spcPct val="100000"/>
              </a:lnSpc>
              <a:spcBef>
                <a:spcPts val="0"/>
              </a:spcBef>
              <a:spcAft>
                <a:spcPts val="0"/>
              </a:spcAft>
              <a:buClrTx/>
              <a:buSzTx/>
              <a:buFontTx/>
              <a:buNone/>
              <a:tabLst>
                <a:tab pos="2545080" algn="l"/>
              </a:tabLst>
              <a:defRPr/>
            </a:pPr>
            <a:r>
              <a:rPr kumimoji="0" lang="en" sz="1800" b="0" i="0" u="none" strike="noStrike" kern="1200" cap="none" spc="-2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Q &lt; 0.7 </a:t>
            </a:r>
            <a:r>
              <a:rPr kumimoji="0" lang="en" sz="1800" b="0" i="0" u="none" strike="noStrike" kern="1200" cap="none" spc="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f </a:t>
            </a:r>
            <a:r>
              <a:rPr kumimoji="0" lang="en" sz="2000" b="0" i="0" u="none" strike="noStrike" kern="1200" cap="none" spc="-10" normalizeH="0" baseline="0" noProof="0" dirty="0">
                <a:ln>
                  <a:noFill/>
                </a:ln>
                <a:solidFill>
                  <a:srgbClr val="0A0A08"/>
                </a:solidFill>
                <a:effectLst/>
                <a:uLnTx/>
                <a:uFillTx/>
                <a:latin typeface="Times New Roman" panose="02020603050405020304" pitchFamily="18" charset="0"/>
                <a:ea typeface="Arial" panose="020B0604020202020204" pitchFamily="34" charset="0"/>
                <a:cs typeface="+mn-cs"/>
              </a:rPr>
              <a:t>α</a:t>
            </a:r>
            <a:r>
              <a:rPr kumimoji="0" lang="en" sz="950" b="0" i="0" u="none" strike="noStrike" kern="1200" cap="none" spc="50" normalizeH="0" baseline="0" noProof="0" dirty="0">
                <a:ln>
                  <a:noFill/>
                </a:ln>
                <a:solidFill>
                  <a:srgbClr val="0A0A08"/>
                </a:solidFill>
                <a:effectLst/>
                <a:uLnTx/>
                <a:uFillTx/>
                <a:latin typeface="Times New Roman" panose="02020603050405020304" pitchFamily="18" charset="0"/>
                <a:ea typeface="Arial" panose="020B0604020202020204" pitchFamily="34" charset="0"/>
                <a:cs typeface="Arial" panose="020B0604020202020204" pitchFamily="34" charset="0"/>
              </a:rPr>
              <a:t> </a:t>
            </a:r>
            <a:r>
              <a:rPr kumimoji="0" lang="en" sz="1800" b="0" i="0" u="none" strike="noStrike" kern="1200" cap="none" spc="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&lt; 12% ( </a:t>
            </a:r>
            <a:r>
              <a:rPr kumimoji="0" lang="en" sz="1800" b="0" i="1" u="none" strike="noStrike" kern="1200" cap="none" spc="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present</a:t>
            </a:r>
            <a:r>
              <a:rPr kumimoji="0" lang="en" sz="1800" b="0" i="1" u="none" strike="noStrike" kern="1200" cap="none" spc="30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1"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experiments)</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1390015" marR="0" lvl="0" indent="0" algn="l" defTabSz="914400" rtl="0" eaLnBrk="1" fontAlgn="auto" latinLnBrk="0" hangingPunct="1">
              <a:lnSpc>
                <a:spcPct val="100000"/>
              </a:lnSpc>
              <a:spcBef>
                <a:spcPts val="0"/>
              </a:spcBef>
              <a:spcAft>
                <a:spcPts val="0"/>
              </a:spcAft>
              <a:buClrTx/>
              <a:buSzTx/>
              <a:buFontTx/>
              <a:buNone/>
              <a:tabLst>
                <a:tab pos="2542540" algn="l"/>
              </a:tabLst>
              <a:defRPr/>
            </a:pPr>
            <a:r>
              <a:rPr kumimoji="0" lang="en" sz="1800" b="0" i="0" u="none" strike="noStrike" kern="1200" cap="none" spc="-25"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Q = 1</a:t>
            </a:r>
            <a:r>
              <a:rPr kumimoji="0" lang="en" sz="1800" b="0" i="0" u="none" strike="noStrike" kern="1200" cap="none" spc="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f </a:t>
            </a:r>
            <a:r>
              <a:rPr kumimoji="0" lang="en" sz="2000" b="0" i="0" u="none" strike="noStrike" kern="1200" cap="none" spc="-10" normalizeH="0" baseline="0" noProof="0" dirty="0">
                <a:ln>
                  <a:noFill/>
                </a:ln>
                <a:solidFill>
                  <a:srgbClr val="0A0A08"/>
                </a:solidFill>
                <a:effectLst/>
                <a:uLnTx/>
                <a:uFillTx/>
                <a:latin typeface="Times New Roman" panose="02020603050405020304" pitchFamily="18" charset="0"/>
                <a:ea typeface="Arial" panose="020B0604020202020204" pitchFamily="34" charset="0"/>
                <a:cs typeface="+mn-cs"/>
              </a:rPr>
              <a:t>α </a:t>
            </a:r>
            <a:r>
              <a:rPr kumimoji="0" lang="en" sz="1800" b="0" i="0"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 17% ( </a:t>
            </a:r>
            <a:r>
              <a:rPr kumimoji="0" lang="en" sz="1800" b="0" i="1" u="none" strike="noStrike" kern="1200" cap="none" spc="-10" normalizeH="0" baseline="0" noProof="0" dirty="0">
                <a:ln>
                  <a:noFill/>
                </a:ln>
                <a:solidFill>
                  <a:srgbClr val="0A0A08"/>
                </a:solidFill>
                <a:effectLst/>
                <a:uLnTx/>
                <a:uFillTx/>
                <a:latin typeface="Arial" panose="020B0604020202020204" pitchFamily="34" charset="0"/>
                <a:ea typeface="Arial" panose="020B0604020202020204" pitchFamily="34" charset="0"/>
                <a:cs typeface="+mn-cs"/>
              </a:rPr>
              <a:t>breakeven)</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1390015" marR="0" lvl="0" indent="0" algn="l" defTabSz="914400" rtl="0" eaLnBrk="1" fontAlgn="auto" latinLnBrk="0" hangingPunct="1">
              <a:lnSpc>
                <a:spcPct val="100000"/>
              </a:lnSpc>
              <a:spcBef>
                <a:spcPts val="0"/>
              </a:spcBef>
              <a:spcAft>
                <a:spcPts val="0"/>
              </a:spcAft>
              <a:buClrTx/>
              <a:buSzTx/>
              <a:buFontTx/>
              <a:buNone/>
              <a:tabLst>
                <a:tab pos="2542540" algn="l"/>
              </a:tabLst>
              <a:defRPr/>
            </a:pPr>
            <a:r>
              <a:rPr kumimoji="0" lang="en" sz="1800" b="0" i="0" u="none" strike="noStrike" kern="1200" cap="none" spc="-25"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Q = 5</a:t>
            </a:r>
            <a:r>
              <a:rPr kumimoji="0" lang="en" sz="18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1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f </a:t>
            </a:r>
            <a:r>
              <a:rPr kumimoji="0" lang="en" sz="2000" b="0" i="0" u="none" strike="noStrike" kern="1200" cap="none" spc="-1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α </a:t>
            </a:r>
            <a:r>
              <a:rPr kumimoji="0" lang="en" sz="1800" b="0" i="0" u="none" strike="noStrike" kern="1200" cap="none" spc="-1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 50%</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1390015" marR="0" lvl="0" indent="0" algn="l" defTabSz="914400" rtl="0" eaLnBrk="1" fontAlgn="auto" latinLnBrk="0" hangingPunct="1">
              <a:lnSpc>
                <a:spcPct val="100000"/>
              </a:lnSpc>
              <a:spcBef>
                <a:spcPts val="0"/>
              </a:spcBef>
              <a:spcAft>
                <a:spcPts val="0"/>
              </a:spcAft>
              <a:buClrTx/>
              <a:buSzTx/>
              <a:buFontTx/>
              <a:buNone/>
              <a:tabLst>
                <a:tab pos="2542540" algn="l"/>
              </a:tabLst>
              <a:defRPr/>
            </a:pPr>
            <a:r>
              <a:rPr kumimoji="0" lang="en" sz="1800" b="1" i="0" u="none" strike="noStrike" kern="1200" cap="none" spc="-2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rPr>
              <a:t>Q = 10</a:t>
            </a:r>
            <a:r>
              <a:rPr kumimoji="0" lang="en" sz="1800" b="1" i="0" u="none" strike="noStrike" kern="1200" cap="none" spc="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rPr>
              <a:t> </a:t>
            </a:r>
            <a:r>
              <a:rPr kumimoji="0" lang="en" sz="1800" b="1" i="0" u="none" strike="noStrike" kern="1200" cap="none" spc="-1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rPr>
              <a:t>f </a:t>
            </a:r>
            <a:r>
              <a:rPr kumimoji="0" lang="en" sz="2000" b="1" i="0" u="none" strike="noStrike" kern="1200" cap="none" spc="-10" normalizeH="0" baseline="0" noProof="0" dirty="0">
                <a:ln>
                  <a:noFill/>
                </a:ln>
                <a:solidFill>
                  <a:srgbClr val="FF0000"/>
                </a:solidFill>
                <a:effectLst/>
                <a:uLnTx/>
                <a:uFillTx/>
                <a:latin typeface="Times New Roman" panose="02020603050405020304" pitchFamily="18" charset="0"/>
                <a:ea typeface="Arial" panose="020B0604020202020204" pitchFamily="34" charset="0"/>
                <a:cs typeface="+mn-cs"/>
              </a:rPr>
              <a:t>α </a:t>
            </a:r>
            <a:r>
              <a:rPr kumimoji="0" lang="en" sz="1800" b="1" i="0" u="none" strike="noStrike" kern="1200" cap="none" spc="-1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rPr>
              <a:t>= 67%</a:t>
            </a:r>
            <a:endPar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endParaRPr>
          </a:p>
          <a:p>
            <a:pPr marL="1390015" marR="0" lvl="0" indent="0" algn="l" defTabSz="914400" rtl="0" eaLnBrk="1" fontAlgn="auto" latinLnBrk="0" hangingPunct="1">
              <a:lnSpc>
                <a:spcPct val="100000"/>
              </a:lnSpc>
              <a:spcBef>
                <a:spcPts val="0"/>
              </a:spcBef>
              <a:spcAft>
                <a:spcPts val="0"/>
              </a:spcAft>
              <a:buClrTx/>
              <a:buSzTx/>
              <a:buFontTx/>
              <a:buNone/>
              <a:tabLst>
                <a:tab pos="2542540" algn="l"/>
              </a:tabLst>
              <a:defRPr/>
            </a:pPr>
            <a:r>
              <a:rPr kumimoji="0" lang="en" sz="18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Q = </a:t>
            </a:r>
            <a:r>
              <a:rPr kumimoji="0" lang="en" sz="2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 </a:t>
            </a:r>
            <a:r>
              <a:rPr kumimoji="0" lang="en" sz="18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fα = 100% ( </a:t>
            </a:r>
            <a:r>
              <a:rPr kumimoji="0" lang="en" sz="18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mn-cs"/>
              </a:rPr>
              <a:t>ignition </a:t>
            </a:r>
            <a:r>
              <a:rPr kumimoji="0" lang="en" sz="18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p:txBody>
      </p:sp>
      <p:sp>
        <p:nvSpPr>
          <p:cNvPr id="3" name="Footer Placeholder 4">
            <a:extLst>
              <a:ext uri="{FF2B5EF4-FFF2-40B4-BE49-F238E27FC236}">
                <a16:creationId xmlns:a16="http://schemas.microsoft.com/office/drawing/2014/main" id="{FF846BB7-0CDE-F534-2B66-177695BD41CD}"/>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5" name="Date Placeholder 4">
            <a:extLst>
              <a:ext uri="{FF2B5EF4-FFF2-40B4-BE49-F238E27FC236}">
                <a16:creationId xmlns:a16="http://schemas.microsoft.com/office/drawing/2014/main" id="{AA01475F-B57C-0059-DB58-651948BA9C8E}"/>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682290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91E0077-8D77-4ABB-30EB-54B452870A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60BE500-5835-65F6-E05F-9A2C0D666E38}"/>
              </a:ext>
            </a:extLst>
          </p:cNvPr>
          <p:cNvPicPr>
            <a:picLocks noChangeAspect="1"/>
          </p:cNvPicPr>
          <p:nvPr/>
        </p:nvPicPr>
        <p:blipFill rotWithShape="1">
          <a:blip r:embed="rId2"/>
          <a:srcRect l="6150" r="5872"/>
          <a:stretch/>
        </p:blipFill>
        <p:spPr>
          <a:xfrm>
            <a:off x="5806108" y="2113280"/>
            <a:ext cx="5608984" cy="4037259"/>
          </a:xfrm>
          <a:prstGeom prst="rect">
            <a:avLst/>
          </a:prstGeom>
        </p:spPr>
      </p:pic>
      <p:sp>
        <p:nvSpPr>
          <p:cNvPr id="10" name="TextBox 9">
            <a:extLst>
              <a:ext uri="{FF2B5EF4-FFF2-40B4-BE49-F238E27FC236}">
                <a16:creationId xmlns:a16="http://schemas.microsoft.com/office/drawing/2014/main" id="{3936D6F7-AB32-5B4A-BED7-48F077B884E5}"/>
              </a:ext>
            </a:extLst>
          </p:cNvPr>
          <p:cNvSpPr txBox="1"/>
          <p:nvPr/>
        </p:nvSpPr>
        <p:spPr>
          <a:xfrm>
            <a:off x="617644" y="2097136"/>
            <a:ext cx="4919515" cy="3847592"/>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300"/>
              </a:spcBef>
              <a:spcAft>
                <a:spcPts val="0"/>
              </a:spcAft>
              <a:buClrTx/>
              <a:buSzTx/>
              <a:buFont typeface="+mj-lt"/>
              <a:buAutoNum type="arabicParenR"/>
              <a:tabLst/>
              <a:defRPr/>
            </a:pPr>
            <a:r>
              <a:rPr kumimoji="0" lang="en" sz="1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Current in the primary field coils, </a:t>
            </a:r>
            <a:r>
              <a:rPr kumimoji="0" lang="en" sz="1400" b="0" i="0" u="none" strike="noStrike" kern="0" cap="none" spc="0" normalizeH="0" baseline="0" noProof="0" dirty="0" err="1">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Ipf </a:t>
            </a:r>
            <a:r>
              <a:rPr kumimoji="0" lang="en" sz="1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 starting with a negative value.</a:t>
            </a:r>
            <a:endParaRPr kumimoji="0" lang="en-US" sz="14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mj-lt"/>
              <a:buAutoNum type="arabicParenR"/>
              <a:tabLst/>
              <a:defRPr/>
            </a:pPr>
            <a:r>
              <a:rPr kumimoji="0" lang="en" sz="1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Injection of gas into the plasma, not much: about 0.01 grams</a:t>
            </a:r>
            <a:endParaRPr kumimoji="0" lang="en-US" sz="14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mj-lt"/>
              <a:buAutoNum type="arabicParenR"/>
              <a:tabLst/>
              <a:defRPr/>
            </a:pPr>
            <a:r>
              <a:rPr kumimoji="0" lang="en" sz="1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The current in the primary field coils increases.</a:t>
            </a:r>
            <a:endParaRPr kumimoji="0" lang="en-US" sz="14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mj-lt"/>
              <a:buAutoNum type="arabicParenR"/>
              <a:tabLst/>
              <a:defRPr/>
            </a:pPr>
            <a:r>
              <a:rPr kumimoji="0" lang="en" sz="1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The plasma current also begins to increase.</a:t>
            </a:r>
            <a:endParaRPr kumimoji="0" lang="en-US" sz="14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mj-lt"/>
              <a:buAutoNum type="arabicParenR"/>
              <a:tabLst/>
              <a:defRPr/>
            </a:pPr>
            <a:r>
              <a:rPr kumimoji="0" lang="en" sz="1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When the current in the primary field coils approaches zero, this is what is called the </a:t>
            </a:r>
            <a:r>
              <a:rPr kumimoji="0" lang="en" sz="1400" b="1" i="1"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primary reconnection current.</a:t>
            </a:r>
            <a:endParaRPr kumimoji="0" lang="en-US" sz="14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mj-lt"/>
              <a:buAutoNum type="arabicParenR"/>
              <a:tabLst/>
              <a:defRPr/>
            </a:pPr>
            <a:r>
              <a:rPr kumimoji="0" lang="en" sz="1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If the disturbance has been eliminated, we continue to increase the current</a:t>
            </a:r>
            <a:endParaRPr kumimoji="0" lang="en-US" sz="14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mj-lt"/>
              <a:buAutoNum type="arabicParenR"/>
              <a:tabLst/>
              <a:defRPr/>
            </a:pPr>
            <a:r>
              <a:rPr kumimoji="0" lang="en" sz="1400" b="0" i="0" u="none" strike="noStrike" kern="0" cap="none" spc="0" normalizeH="0" baseline="0" noProof="0" dirty="0" err="1">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poloidal </a:t>
            </a:r>
            <a:r>
              <a:rPr kumimoji="0" lang="en" sz="1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field coil .</a:t>
            </a:r>
            <a:endParaRPr kumimoji="0" lang="en-US" sz="14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mj-lt"/>
              <a:buAutoNum type="arabicParenR"/>
              <a:tabLst/>
              <a:defRPr/>
            </a:pPr>
            <a:r>
              <a:rPr kumimoji="0" lang="en" sz="1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The plasma current increases. We reach a flat top and descend at the end of the discharge.</a:t>
            </a:r>
            <a:endParaRPr kumimoji="0" lang="en-US" sz="14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300"/>
              </a:spcBef>
              <a:spcAft>
                <a:spcPts val="0"/>
              </a:spcAft>
              <a:buClrTx/>
              <a:buSzTx/>
              <a:buFont typeface="+mj-lt"/>
              <a:buAutoNum type="arabicParenR"/>
              <a:tabLst/>
              <a:defRPr/>
            </a:pPr>
            <a:r>
              <a:rPr kumimoji="0" lang="en" sz="1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For the magnetic field, we usually start with premagnetization.</a:t>
            </a:r>
            <a:endParaRPr kumimoji="0" lang="en-US" sz="14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1AB86A8-0862-6A4C-2B29-BC5960288873}"/>
              </a:ext>
            </a:extLst>
          </p:cNvPr>
          <p:cNvSpPr txBox="1"/>
          <p:nvPr/>
        </p:nvSpPr>
        <p:spPr>
          <a:xfrm>
            <a:off x="1840181" y="481670"/>
            <a:ext cx="8250382" cy="40703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a:ea typeface="+mn-ea"/>
                <a:cs typeface="+mn-cs"/>
              </a:rPr>
              <a:t>TYPICAL SEQUENCE OF EVENTS IN A TOKAMAK DISCHARGE</a:t>
            </a:r>
          </a:p>
        </p:txBody>
      </p:sp>
      <p:sp>
        <p:nvSpPr>
          <p:cNvPr id="13" name="TextBox 12">
            <a:extLst>
              <a:ext uri="{FF2B5EF4-FFF2-40B4-BE49-F238E27FC236}">
                <a16:creationId xmlns:a16="http://schemas.microsoft.com/office/drawing/2014/main" id="{71629A3F-61BF-AEF2-8D21-6546D913B5A6}"/>
              </a:ext>
            </a:extLst>
          </p:cNvPr>
          <p:cNvSpPr txBox="1"/>
          <p:nvPr/>
        </p:nvSpPr>
        <p:spPr>
          <a:xfrm>
            <a:off x="617644" y="1157481"/>
            <a:ext cx="10432515"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Calibri" panose="020F0502020204030204"/>
                <a:ea typeface="+mn-ea"/>
                <a:cs typeface="+mn-cs"/>
              </a:rPr>
              <a:t>Today's tokamaks produce plasma in short bursts </a:t>
            </a:r>
            <a:r>
              <a:rPr kumimoji="0" lang="en" sz="1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800" b="0" i="1" u="none" strike="noStrike" kern="1200" cap="none" spc="0" normalizeH="0" baseline="0" noProof="0" dirty="0" err="1">
                <a:ln>
                  <a:noFill/>
                </a:ln>
                <a:solidFill>
                  <a:prstClr val="black"/>
                </a:solidFill>
                <a:effectLst/>
                <a:uLnTx/>
                <a:uFillTx/>
                <a:latin typeface="Calibri" panose="020F0502020204030204"/>
                <a:ea typeface="+mn-ea"/>
                <a:cs typeface="+mn-cs"/>
              </a:rPr>
              <a:t>pulses </a:t>
            </a:r>
            <a:r>
              <a:rPr kumimoji="0" lang="en" sz="1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1800" b="0" i="0" u="none" strike="noStrike" kern="1200" cap="none" spc="0" normalizeH="0" baseline="0" noProof="0" dirty="0">
                <a:ln>
                  <a:noFill/>
                </a:ln>
                <a:solidFill>
                  <a:prstClr val="black"/>
                </a:solidFill>
                <a:effectLst/>
                <a:uLnTx/>
                <a:uFillTx/>
                <a:latin typeface="Calibri" panose="020F0502020204030204"/>
                <a:ea typeface="+mn-ea"/>
                <a:cs typeface="+mn-cs"/>
              </a:rPr>
              <a:t>lasting from 1 to 20 seconds. The ITER experimental reactor is equipped with </a:t>
            </a:r>
            <a:r>
              <a:rPr kumimoji="0" lang="en" sz="1800" b="0" i="0" u="none" strike="noStrike" kern="1200" cap="none" spc="0" normalizeH="0" baseline="0" noProof="0" dirty="0" err="1">
                <a:ln>
                  <a:noFill/>
                </a:ln>
                <a:solidFill>
                  <a:prstClr val="black"/>
                </a:solidFill>
                <a:effectLst/>
                <a:uLnTx/>
                <a:uFillTx/>
                <a:latin typeface="Calibri" panose="020F0502020204030204"/>
                <a:ea typeface="+mn-ea"/>
                <a:cs typeface="+mn-cs"/>
              </a:rPr>
              <a:t>superconducting magnetic coils </a:t>
            </a:r>
            <a:r>
              <a:rPr kumimoji="0" lang="en" sz="1800" b="0" i="0" u="none" strike="noStrike" kern="1200" cap="none" spc="0" normalizeH="0" baseline="0" noProof="0" dirty="0">
                <a:ln>
                  <a:noFill/>
                </a:ln>
                <a:solidFill>
                  <a:prstClr val="black"/>
                </a:solidFill>
                <a:effectLst/>
                <a:uLnTx/>
                <a:uFillTx/>
                <a:latin typeface="Calibri" panose="020F0502020204030204"/>
                <a:ea typeface="+mn-ea"/>
                <a:cs typeface="+mn-cs"/>
              </a:rPr>
              <a:t>and will achieve discharge times of up to a quarter of an hour.</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Footer Placeholder 4">
            <a:extLst>
              <a:ext uri="{FF2B5EF4-FFF2-40B4-BE49-F238E27FC236}">
                <a16:creationId xmlns:a16="http://schemas.microsoft.com/office/drawing/2014/main" id="{0EFE403D-37A7-98CE-05EA-030FD2D0C037}"/>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0B64DE0C-A1C4-5730-608E-179481095441}"/>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13949492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B442DC3-450B-8A81-91BD-1CA00C280A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Footer Placeholder 4">
            <a:extLst>
              <a:ext uri="{FF2B5EF4-FFF2-40B4-BE49-F238E27FC236}">
                <a16:creationId xmlns:a16="http://schemas.microsoft.com/office/drawing/2014/main" id="{BCB09BBD-02DD-63E7-8294-BDF4EB1DA972}"/>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8" name="TextBox 7">
            <a:extLst>
              <a:ext uri="{FF2B5EF4-FFF2-40B4-BE49-F238E27FC236}">
                <a16:creationId xmlns:a16="http://schemas.microsoft.com/office/drawing/2014/main" id="{C1896613-C7C3-9DDE-179E-1DEC77AC9C9C}"/>
              </a:ext>
            </a:extLst>
          </p:cNvPr>
          <p:cNvSpPr txBox="1"/>
          <p:nvPr/>
        </p:nvSpPr>
        <p:spPr>
          <a:xfrm>
            <a:off x="1634296" y="411912"/>
            <a:ext cx="7671630" cy="407035"/>
          </a:xfrm>
          <a:prstGeom prst="rect">
            <a:avLst/>
          </a:prstGeom>
          <a:noFill/>
        </p:spPr>
        <p:txBody>
          <a:bodyPr wrap="square">
            <a:spAutoFit/>
          </a:bodyPr>
          <a:lstStyle/>
          <a:p>
            <a:pPr marL="742950" marR="0" lvl="0" indent="0" algn="ctr" defTabSz="914400" rtl="0" eaLnBrk="1" fontAlgn="auto" latinLnBrk="0" hangingPunct="1">
              <a:lnSpc>
                <a:spcPct val="107000"/>
              </a:lnSpc>
              <a:spcBef>
                <a:spcPts val="600"/>
              </a:spcBef>
              <a:spcAft>
                <a:spcPts val="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11. -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CONSTRUCTION </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SITE</a:t>
            </a:r>
            <a:r>
              <a:rPr kumimoji="0" lang="en" sz="20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(to)</a:t>
            </a:r>
            <a:endPar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9" name="Picture 8" descr="A picture containing map, aerial photography, bird's-eye view, urban design&#10;&#10;Description automatically generated">
            <a:extLst>
              <a:ext uri="{FF2B5EF4-FFF2-40B4-BE49-F238E27FC236}">
                <a16:creationId xmlns:a16="http://schemas.microsoft.com/office/drawing/2014/main" id="{FC66D526-2427-F530-55A0-455257A753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068297"/>
            <a:ext cx="10896322" cy="4958034"/>
          </a:xfrm>
          <a:prstGeom prst="rect">
            <a:avLst/>
          </a:prstGeom>
        </p:spPr>
      </p:pic>
      <p:sp>
        <p:nvSpPr>
          <p:cNvPr id="2" name="Date Placeholder 4">
            <a:extLst>
              <a:ext uri="{FF2B5EF4-FFF2-40B4-BE49-F238E27FC236}">
                <a16:creationId xmlns:a16="http://schemas.microsoft.com/office/drawing/2014/main" id="{CB1E2602-711D-9AB3-669A-92224154CDEC}"/>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4031382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13" name="Title 1">
            <a:extLst>
              <a:ext uri="{FF2B5EF4-FFF2-40B4-BE49-F238E27FC236}">
                <a16:creationId xmlns:a16="http://schemas.microsoft.com/office/drawing/2014/main" id="{992B9A96-4E9E-B2B3-D895-71AAA6271721}"/>
              </a:ext>
            </a:extLst>
          </p:cNvPr>
          <p:cNvSpPr txBox="1">
            <a:spLocks/>
          </p:cNvSpPr>
          <p:nvPr/>
        </p:nvSpPr>
        <p:spPr>
          <a:xfrm>
            <a:off x="2647815" y="307715"/>
            <a:ext cx="5962785" cy="7877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228600" algn="ctr">
              <a:spcAft>
                <a:spcPts val="600"/>
              </a:spcAft>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1.b </a:t>
            </a:r>
            <a:r>
              <a:rPr kumimoji="0" lang="en" sz="1800" b="1" i="0" u="none" strike="noStrike" kern="1200" cap="none" spc="0" normalizeH="0" baseline="0" noProof="0" dirty="0">
                <a:ln>
                  <a:noFill/>
                </a:ln>
                <a:solidFill>
                  <a:prstClr val="black"/>
                </a:solidFill>
                <a:effectLst/>
                <a:uLnTx/>
                <a:uFillTx/>
                <a:latin typeface="Calibri" panose="020F0502020204030204"/>
                <a:ea typeface="+mj-ea"/>
                <a:cs typeface="+mj-cs"/>
              </a:rPr>
              <a:t>- </a:t>
            </a:r>
            <a:r>
              <a:rPr lang="en" sz="2000" b="1" u="sng" kern="1200" dirty="0">
                <a:solidFill>
                  <a:schemeClr val="tx1"/>
                </a:solidFill>
                <a:latin typeface="+mn-lt"/>
                <a:ea typeface="+mj-ea"/>
                <a:cs typeface="+mj-cs"/>
              </a:rPr>
              <a:t>FISSION - FUSION</a:t>
            </a:r>
            <a:endParaRPr lang="en-US" sz="2000" kern="1200" dirty="0">
              <a:solidFill>
                <a:schemeClr val="tx1"/>
              </a:solidFill>
              <a:latin typeface="+mn-lt"/>
              <a:ea typeface="+mj-ea"/>
              <a:cs typeface="+mj-cs"/>
            </a:endParaRPr>
          </a:p>
        </p:txBody>
      </p:sp>
      <p:sp>
        <p:nvSpPr>
          <p:cNvPr id="11" name="TextBox 10">
            <a:extLst>
              <a:ext uri="{FF2B5EF4-FFF2-40B4-BE49-F238E27FC236}">
                <a16:creationId xmlns:a16="http://schemas.microsoft.com/office/drawing/2014/main" id="{BD33144C-DD27-D4CA-8399-6A7655C56865}"/>
              </a:ext>
            </a:extLst>
          </p:cNvPr>
          <p:cNvSpPr txBox="1"/>
          <p:nvPr/>
        </p:nvSpPr>
        <p:spPr>
          <a:xfrm>
            <a:off x="775444" y="1496107"/>
            <a:ext cx="4016231" cy="4103331"/>
          </a:xfrm>
          <a:prstGeom prst="rect">
            <a:avLst/>
          </a:prstGeom>
        </p:spPr>
        <p:txBody>
          <a:bodyPr vert="horz" lIns="91440" tIns="45720" rIns="91440" bIns="45720" rtlCol="0">
            <a:noAutofit/>
          </a:bodyPr>
          <a:lstStyle/>
          <a:p>
            <a:pPr marL="342900" marR="0" lvl="0" indent="-228600">
              <a:lnSpc>
                <a:spcPct val="90000"/>
              </a:lnSpc>
              <a:spcBef>
                <a:spcPts val="0"/>
              </a:spcBef>
              <a:spcAft>
                <a:spcPts val="0"/>
              </a:spcAft>
              <a:buFont typeface="Arial" panose="020B0604020202020204" pitchFamily="34" charset="0"/>
              <a:buChar char="•"/>
            </a:pPr>
            <a:r>
              <a:rPr lang="en" sz="1600" i="1" dirty="0">
                <a:effectLst/>
              </a:rPr>
              <a:t>Binding </a:t>
            </a:r>
            <a:r>
              <a:rPr lang="en" sz="1600" i="1" dirty="0" err="1">
                <a:effectLst/>
              </a:rPr>
              <a:t>energy </a:t>
            </a:r>
            <a:r>
              <a:rPr lang="en" sz="1600" i="1" dirty="0">
                <a:effectLst/>
              </a:rPr>
              <a:t>per </a:t>
            </a:r>
            <a:r>
              <a:rPr lang="en" sz="1600" i="1" dirty="0" err="1">
                <a:effectLst/>
              </a:rPr>
              <a:t>nucleus </a:t>
            </a:r>
            <a:r>
              <a:rPr lang="en" sz="1600" dirty="0">
                <a:effectLst/>
              </a:rPr>
              <a:t>vs. </a:t>
            </a:r>
            <a:r>
              <a:rPr lang="en" sz="1600" i="1" dirty="0" err="1">
                <a:effectLst/>
              </a:rPr>
              <a:t>number​</a:t>
            </a:r>
            <a:r>
              <a:rPr lang="en" sz="1600" i="1" dirty="0">
                <a:effectLst/>
              </a:rPr>
              <a:t> </a:t>
            </a:r>
            <a:r>
              <a:rPr lang="en" sz="1600" i="1" dirty="0" err="1">
                <a:effectLst/>
              </a:rPr>
              <a:t>atomic</a:t>
            </a:r>
            <a:endParaRPr lang="en-US" sz="1600" i="1" dirty="0">
              <a:effectLst/>
            </a:endParaRPr>
          </a:p>
          <a:p>
            <a:pPr marL="114300" marR="0" lvl="0" indent="-228600">
              <a:lnSpc>
                <a:spcPct val="90000"/>
              </a:lnSpc>
              <a:spcBef>
                <a:spcPts val="0"/>
              </a:spcBef>
              <a:spcAft>
                <a:spcPts val="0"/>
              </a:spcAft>
              <a:buFont typeface="Arial" panose="020B0604020202020204" pitchFamily="34" charset="0"/>
              <a:buChar char="•"/>
            </a:pPr>
            <a:endParaRPr lang="en-US" sz="1600" dirty="0">
              <a:effectLst/>
            </a:endParaRPr>
          </a:p>
          <a:p>
            <a:pPr marL="342900" marR="0" lvl="0" indent="-228600">
              <a:lnSpc>
                <a:spcPct val="90000"/>
              </a:lnSpc>
              <a:spcBef>
                <a:spcPts val="0"/>
              </a:spcBef>
              <a:spcAft>
                <a:spcPts val="0"/>
              </a:spcAft>
              <a:buFont typeface="Arial" panose="020B0604020202020204" pitchFamily="34" charset="0"/>
              <a:buChar char="•"/>
            </a:pPr>
            <a:r>
              <a:rPr lang="en" sz="1600" dirty="0">
                <a:effectLst/>
              </a:rPr>
              <a:t>The </a:t>
            </a:r>
            <a:r>
              <a:rPr lang="en" sz="1600" dirty="0" err="1">
                <a:effectLst/>
              </a:rPr>
              <a:t>reactions</a:t>
            </a:r>
            <a:r>
              <a:rPr lang="en" sz="1600" dirty="0">
                <a:effectLst/>
              </a:rPr>
              <a:t> </a:t>
            </a:r>
            <a:r>
              <a:rPr lang="en" sz="1600" dirty="0" err="1">
                <a:effectLst/>
              </a:rPr>
              <a:t>nuclear </a:t>
            </a:r>
            <a:r>
              <a:rPr lang="en" sz="1600" dirty="0">
                <a:effectLst/>
              </a:rPr>
              <a:t>, </a:t>
            </a:r>
            <a:r>
              <a:rPr lang="en" sz="1600" dirty="0" err="1">
                <a:effectLst/>
              </a:rPr>
              <a:t>whether </a:t>
            </a:r>
            <a:r>
              <a:rPr lang="en" sz="1600" dirty="0">
                <a:effectLst/>
              </a:rPr>
              <a:t>fusion</a:t>
            </a:r>
            <a:r>
              <a:rPr lang="en" sz="1600" dirty="0" err="1">
                <a:effectLst/>
              </a:rPr>
              <a:t>​</a:t>
            </a:r>
            <a:r>
              <a:rPr lang="en" sz="1600" dirty="0">
                <a:effectLst/>
              </a:rPr>
              <a:t> </a:t>
            </a:r>
            <a:r>
              <a:rPr lang="en" sz="1600" dirty="0" err="1">
                <a:effectLst/>
              </a:rPr>
              <a:t>or </a:t>
            </a:r>
            <a:r>
              <a:rPr lang="en" sz="1600" dirty="0">
                <a:effectLst/>
              </a:rPr>
              <a:t>those of </a:t>
            </a:r>
            <a:r>
              <a:rPr lang="en" sz="1600" dirty="0" err="1">
                <a:effectLst/>
              </a:rPr>
              <a:t>fission </a:t>
            </a:r>
            <a:r>
              <a:rPr lang="en" sz="1600" dirty="0">
                <a:effectLst/>
              </a:rPr>
              <a:t>, </a:t>
            </a:r>
            <a:r>
              <a:rPr lang="en" sz="1600" dirty="0" err="1">
                <a:effectLst/>
              </a:rPr>
              <a:t>carry</a:t>
            </a:r>
            <a:r>
              <a:rPr lang="en" sz="1600" dirty="0">
                <a:effectLst/>
              </a:rPr>
              <a:t> </a:t>
            </a:r>
            <a:r>
              <a:rPr lang="en" sz="1600" dirty="0" err="1">
                <a:effectLst/>
              </a:rPr>
              <a:t>at the</a:t>
            </a:r>
            <a:r>
              <a:rPr lang="en" sz="1600" dirty="0">
                <a:effectLst/>
              </a:rPr>
              <a:t> iron equilibrium </a:t>
            </a:r>
            <a:r>
              <a:rPr lang="en" sz="1600" dirty="0" err="1">
                <a:effectLst/>
              </a:rPr>
              <a:t>state​</a:t>
            </a:r>
          </a:p>
          <a:p>
            <a:pPr marL="114300" marR="0" lvl="0" indent="-228600">
              <a:lnSpc>
                <a:spcPct val="90000"/>
              </a:lnSpc>
              <a:spcBef>
                <a:spcPts val="0"/>
              </a:spcBef>
              <a:spcAft>
                <a:spcPts val="0"/>
              </a:spcAft>
              <a:buFont typeface="Arial" panose="020B0604020202020204" pitchFamily="34" charset="0"/>
              <a:buChar char="•"/>
            </a:pPr>
            <a:endParaRPr lang="en-US" sz="1600" dirty="0">
              <a:effectLst/>
            </a:endParaRPr>
          </a:p>
          <a:p>
            <a:pPr marL="342900" marR="0" lvl="0" indent="-228600">
              <a:lnSpc>
                <a:spcPct val="90000"/>
              </a:lnSpc>
              <a:spcBef>
                <a:spcPts val="0"/>
              </a:spcBef>
              <a:spcAft>
                <a:spcPts val="0"/>
              </a:spcAft>
              <a:buFont typeface="Arial" panose="020B0604020202020204" pitchFamily="34" charset="0"/>
              <a:buChar char="•"/>
            </a:pPr>
            <a:r>
              <a:rPr lang="en" sz="1600" dirty="0">
                <a:effectLst/>
              </a:rPr>
              <a:t>Fusion is the </a:t>
            </a:r>
            <a:r>
              <a:rPr lang="en" sz="1600" dirty="0" err="1">
                <a:effectLst/>
              </a:rPr>
              <a:t>source </a:t>
            </a:r>
            <a:r>
              <a:rPr lang="en" sz="1600" dirty="0">
                <a:effectLst/>
              </a:rPr>
              <a:t>of </a:t>
            </a:r>
            <a:r>
              <a:rPr lang="en" sz="1600" dirty="0" err="1">
                <a:effectLst/>
              </a:rPr>
              <a:t>energy</a:t>
            </a:r>
            <a:r>
              <a:rPr lang="en" sz="1600" dirty="0">
                <a:effectLst/>
              </a:rPr>
              <a:t> </a:t>
            </a:r>
            <a:r>
              <a:rPr lang="en" sz="1600" dirty="0" err="1">
                <a:effectLst/>
              </a:rPr>
              <a:t>from the</a:t>
            </a:r>
            <a:r>
              <a:rPr lang="en" sz="1600" dirty="0">
                <a:effectLst/>
              </a:rPr>
              <a:t> </a:t>
            </a:r>
            <a:r>
              <a:rPr lang="en" sz="1600" dirty="0" err="1">
                <a:effectLst/>
              </a:rPr>
              <a:t>stars</a:t>
            </a:r>
            <a:endParaRPr lang="en-US" sz="1600" dirty="0">
              <a:effectLst/>
            </a:endParaRPr>
          </a:p>
          <a:p>
            <a:pPr marL="342900" marR="0" lvl="0" indent="-228600">
              <a:lnSpc>
                <a:spcPct val="90000"/>
              </a:lnSpc>
              <a:spcBef>
                <a:spcPts val="0"/>
              </a:spcBef>
              <a:spcAft>
                <a:spcPts val="0"/>
              </a:spcAft>
              <a:buFont typeface="Arial" panose="020B0604020202020204" pitchFamily="34" charset="0"/>
              <a:buChar char="•"/>
            </a:pPr>
            <a:endParaRPr lang="en-US" sz="1600" dirty="0"/>
          </a:p>
          <a:p>
            <a:pPr marL="342900" marR="0" lvl="0" indent="-228600">
              <a:lnSpc>
                <a:spcPct val="90000"/>
              </a:lnSpc>
              <a:spcBef>
                <a:spcPts val="0"/>
              </a:spcBef>
              <a:spcAft>
                <a:spcPts val="0"/>
              </a:spcAft>
              <a:buFont typeface="Arial" panose="020B0604020202020204" pitchFamily="34" charset="0"/>
              <a:buChar char="•"/>
            </a:pPr>
            <a:r>
              <a:rPr lang="en" sz="1600" dirty="0"/>
              <a:t>In the sun: 10 </a:t>
            </a:r>
            <a:r>
              <a:rPr lang="en" sz="1600" dirty="0" err="1"/>
              <a:t>million </a:t>
            </a:r>
            <a:r>
              <a:rPr lang="en" sz="1600" dirty="0"/>
              <a:t>°C - In the earth: 150 </a:t>
            </a:r>
            <a:r>
              <a:rPr lang="en" sz="1600" dirty="0" err="1"/>
              <a:t>million </a:t>
            </a:r>
            <a:r>
              <a:rPr lang="en" sz="1600" dirty="0"/>
              <a:t>°C</a:t>
            </a:r>
          </a:p>
          <a:p>
            <a:pPr marL="114300" marR="0" lvl="0" indent="-228600">
              <a:lnSpc>
                <a:spcPct val="90000"/>
              </a:lnSpc>
              <a:spcBef>
                <a:spcPts val="0"/>
              </a:spcBef>
              <a:spcAft>
                <a:spcPts val="0"/>
              </a:spcAft>
              <a:buFont typeface="Arial" panose="020B0604020202020204" pitchFamily="34" charset="0"/>
              <a:buChar char="•"/>
            </a:pPr>
            <a:endParaRPr lang="en-US" sz="1600" dirty="0">
              <a:effectLst/>
            </a:endParaRPr>
          </a:p>
          <a:p>
            <a:pPr marL="342900" marR="0" lvl="0" indent="-228600">
              <a:lnSpc>
                <a:spcPct val="90000"/>
              </a:lnSpc>
              <a:spcBef>
                <a:spcPts val="0"/>
              </a:spcBef>
              <a:spcAft>
                <a:spcPts val="0"/>
              </a:spcAft>
              <a:buFont typeface="Arial" panose="020B0604020202020204" pitchFamily="34" charset="0"/>
              <a:buChar char="•"/>
            </a:pPr>
            <a:r>
              <a:rPr lang="en" sz="1600" dirty="0">
                <a:effectLst/>
              </a:rPr>
              <a:t>Mass </a:t>
            </a:r>
            <a:r>
              <a:rPr lang="en" sz="1600" dirty="0" err="1">
                <a:effectLst/>
              </a:rPr>
              <a:t>defect​</a:t>
            </a:r>
            <a:r>
              <a:rPr lang="en" sz="1600" dirty="0">
                <a:effectLst/>
              </a:rPr>
              <a:t> </a:t>
            </a:r>
            <a:r>
              <a:rPr lang="en" sz="1600" dirty="0" err="1">
                <a:effectLst/>
              </a:rPr>
              <a:t>equal </a:t>
            </a:r>
            <a:r>
              <a:rPr lang="en" sz="1600" dirty="0">
                <a:effectLst/>
              </a:rPr>
              <a:t>am=c²/E</a:t>
            </a:r>
          </a:p>
          <a:p>
            <a:pPr marL="114300" marR="0" lvl="0" indent="-228600">
              <a:lnSpc>
                <a:spcPct val="90000"/>
              </a:lnSpc>
              <a:spcBef>
                <a:spcPts val="0"/>
              </a:spcBef>
              <a:spcAft>
                <a:spcPts val="0"/>
              </a:spcAft>
              <a:buFont typeface="Arial" panose="020B0604020202020204" pitchFamily="34" charset="0"/>
              <a:buChar char="•"/>
            </a:pPr>
            <a:endParaRPr lang="en-US" sz="1600" dirty="0">
              <a:effectLst/>
            </a:endParaRPr>
          </a:p>
          <a:p>
            <a:pPr marL="342900" marR="0" lvl="0" indent="-228600">
              <a:lnSpc>
                <a:spcPct val="90000"/>
              </a:lnSpc>
              <a:spcBef>
                <a:spcPts val="0"/>
              </a:spcBef>
              <a:spcAft>
                <a:spcPts val="800"/>
              </a:spcAft>
              <a:buFont typeface="Arial" panose="020B0604020202020204" pitchFamily="34" charset="0"/>
              <a:buChar char="•"/>
            </a:pPr>
            <a:r>
              <a:rPr lang="en" sz="1600" dirty="0">
                <a:effectLst/>
              </a:rPr>
              <a:t>For </a:t>
            </a:r>
            <a:r>
              <a:rPr lang="en" sz="1600" dirty="0" err="1">
                <a:effectLst/>
              </a:rPr>
              <a:t>an idea </a:t>
            </a:r>
            <a:r>
              <a:rPr lang="en" sz="1600" dirty="0">
                <a:effectLst/>
              </a:rPr>
              <a:t>of </a:t>
            </a:r>
            <a:r>
              <a:rPr lang="en" sz="1600" dirty="0" err="1">
                <a:effectLst/>
              </a:rPr>
              <a:t>what</a:t>
            </a:r>
            <a:r>
              <a:rPr lang="en" sz="1600" dirty="0">
                <a:effectLst/>
              </a:rPr>
              <a:t> </a:t>
            </a:r>
            <a:r>
              <a:rPr lang="en" sz="1600" dirty="0" err="1">
                <a:effectLst/>
              </a:rPr>
              <a:t>happens</a:t>
            </a:r>
            <a:r>
              <a:rPr lang="en" sz="1600" dirty="0">
                <a:effectLst/>
              </a:rPr>
              <a:t> </a:t>
            </a:r>
            <a:r>
              <a:rPr lang="en" sz="1600" dirty="0" err="1">
                <a:effectLst/>
              </a:rPr>
              <a:t>in the </a:t>
            </a:r>
            <a:r>
              <a:rPr lang="en" sz="1600" dirty="0">
                <a:effectLst/>
              </a:rPr>
              <a:t>sun, </a:t>
            </a:r>
            <a:r>
              <a:rPr lang="en" sz="1600" dirty="0" err="1">
                <a:effectLst/>
              </a:rPr>
              <a:t>every</a:t>
            </a:r>
            <a:r>
              <a:rPr lang="en" sz="1600" dirty="0">
                <a:effectLst/>
              </a:rPr>
              <a:t> </a:t>
            </a:r>
            <a:r>
              <a:rPr lang="en" sz="1600" dirty="0" err="1">
                <a:effectLst/>
              </a:rPr>
              <a:t>minute </a:t>
            </a:r>
            <a:r>
              <a:rPr lang="en" sz="1600" dirty="0">
                <a:effectLst/>
              </a:rPr>
              <a:t>, </a:t>
            </a:r>
            <a:r>
              <a:rPr lang="en" sz="1600" dirty="0" err="1">
                <a:effectLst/>
              </a:rPr>
              <a:t>one</a:t>
            </a:r>
            <a:r>
              <a:rPr lang="en" sz="1600" dirty="0">
                <a:effectLst/>
              </a:rPr>
              <a:t> </a:t>
            </a:r>
            <a:r>
              <a:rPr lang="en" sz="1600" dirty="0" err="1">
                <a:effectLst/>
              </a:rPr>
              <a:t>mass</a:t>
            </a:r>
            <a:r>
              <a:rPr lang="en" sz="1600" dirty="0">
                <a:effectLst/>
              </a:rPr>
              <a:t> </a:t>
            </a:r>
            <a:r>
              <a:rPr lang="en" sz="1600" dirty="0" err="1">
                <a:effectLst/>
              </a:rPr>
              <a:t>which </a:t>
            </a:r>
            <a:r>
              <a:rPr lang="en" sz="1600" dirty="0">
                <a:effectLst/>
              </a:rPr>
              <a:t>is equivalent to Mount </a:t>
            </a:r>
            <a:r>
              <a:rPr lang="en" sz="1600" dirty="0" err="1">
                <a:effectLst/>
              </a:rPr>
              <a:t>Matterhorn </a:t>
            </a:r>
            <a:r>
              <a:rPr lang="en" sz="1600" dirty="0">
                <a:effectLst/>
              </a:rPr>
              <a:t>, 4478 </a:t>
            </a:r>
            <a:r>
              <a:rPr lang="en" sz="1600" dirty="0" err="1">
                <a:effectLst/>
              </a:rPr>
              <a:t>meters </a:t>
            </a:r>
            <a:r>
              <a:rPr lang="en" sz="1600" dirty="0">
                <a:effectLst/>
              </a:rPr>
              <a:t>, </a:t>
            </a:r>
            <a:r>
              <a:rPr lang="en" sz="1600" dirty="0" err="1">
                <a:effectLst/>
              </a:rPr>
              <a:t>located </a:t>
            </a:r>
            <a:r>
              <a:rPr lang="en" sz="1600" dirty="0">
                <a:effectLst/>
              </a:rPr>
              <a:t>on the border </a:t>
            </a:r>
            <a:r>
              <a:rPr lang="en" sz="1600" dirty="0" err="1">
                <a:effectLst/>
              </a:rPr>
              <a:t>between</a:t>
            </a:r>
            <a:r>
              <a:rPr lang="en" sz="1600" dirty="0">
                <a:effectLst/>
              </a:rPr>
              <a:t> </a:t>
            </a:r>
            <a:r>
              <a:rPr lang="en" sz="1600" dirty="0" err="1">
                <a:effectLst/>
              </a:rPr>
              <a:t>Switzerland </a:t>
            </a:r>
            <a:r>
              <a:rPr lang="en" sz="1600" dirty="0">
                <a:effectLst/>
              </a:rPr>
              <a:t>and Italy.</a:t>
            </a:r>
          </a:p>
        </p:txBody>
      </p:sp>
      <p:pic>
        <p:nvPicPr>
          <p:cNvPr id="12" name="Picture 11" descr="Diagram&#10;&#10;Description automatically generated">
            <a:extLst>
              <a:ext uri="{FF2B5EF4-FFF2-40B4-BE49-F238E27FC236}">
                <a16:creationId xmlns:a16="http://schemas.microsoft.com/office/drawing/2014/main" id="{526461D8-E8CA-DD68-6D6F-B02AD5D0AFFE}"/>
              </a:ext>
            </a:extLst>
          </p:cNvPr>
          <p:cNvPicPr>
            <a:picLocks noChangeAspect="1"/>
          </p:cNvPicPr>
          <p:nvPr/>
        </p:nvPicPr>
        <p:blipFill rotWithShape="1">
          <a:blip r:embed="rId2">
            <a:extLst>
              <a:ext uri="{28A0092B-C50C-407E-A947-70E740481C1C}">
                <a14:useLocalDpi xmlns:a14="http://schemas.microsoft.com/office/drawing/2010/main" val="0"/>
              </a:ext>
            </a:extLst>
          </a:blip>
          <a:srcRect l="20288" t="16522" r="16407" b="579"/>
          <a:stretch/>
        </p:blipFill>
        <p:spPr bwMode="auto">
          <a:xfrm>
            <a:off x="5299588" y="1391432"/>
            <a:ext cx="6381451" cy="4312682"/>
          </a:xfrm>
          <a:prstGeom prst="rect">
            <a:avLst/>
          </a:prstGeom>
          <a:extLst>
            <a:ext uri="{53640926-AAD7-44D8-BBD7-CCE9431645EC}">
              <a14:shadowObscured xmlns:a14="http://schemas.microsoft.com/office/drawing/2010/main"/>
            </a:ext>
          </a:extLst>
        </p:spPr>
      </p:pic>
      <p:sp>
        <p:nvSpPr>
          <p:cNvPr id="6" name="Slide Number Placeholder 5">
            <a:extLst>
              <a:ext uri="{FF2B5EF4-FFF2-40B4-BE49-F238E27FC236}">
                <a16:creationId xmlns:a16="http://schemas.microsoft.com/office/drawing/2014/main" id="{32E1BF06-6405-E523-3C6A-016E631BE3D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5FCEEC9-82A2-4BB3-AB98-D18095280961}" type="slidenum">
              <a:rPr lang="en-US"/>
              <a:pPr>
                <a:spcAft>
                  <a:spcPts val="600"/>
                </a:spcAft>
              </a:pPr>
              <a:t>4</a:t>
            </a:fld>
            <a:endParaRPr lang="en-US"/>
          </a:p>
        </p:txBody>
      </p:sp>
      <p:sp>
        <p:nvSpPr>
          <p:cNvPr id="2" name="Footer Placeholder 4">
            <a:extLst>
              <a:ext uri="{FF2B5EF4-FFF2-40B4-BE49-F238E27FC236}">
                <a16:creationId xmlns:a16="http://schemas.microsoft.com/office/drawing/2014/main" id="{01A7B022-60E0-BA94-8129-442A07DB6A56}"/>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Tree>
    <p:extLst>
      <p:ext uri="{BB962C8B-B14F-4D97-AF65-F5344CB8AC3E}">
        <p14:creationId xmlns:p14="http://schemas.microsoft.com/office/powerpoint/2010/main" val="24586474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D27945C-16F7-D75D-AFD6-9E23286223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Footer Placeholder 4">
            <a:extLst>
              <a:ext uri="{FF2B5EF4-FFF2-40B4-BE49-F238E27FC236}">
                <a16:creationId xmlns:a16="http://schemas.microsoft.com/office/drawing/2014/main" id="{264217E1-86DD-C121-C677-C2773D651656}"/>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graphicFrame>
        <p:nvGraphicFramePr>
          <p:cNvPr id="8" name="Table 7">
            <a:extLst>
              <a:ext uri="{FF2B5EF4-FFF2-40B4-BE49-F238E27FC236}">
                <a16:creationId xmlns:a16="http://schemas.microsoft.com/office/drawing/2014/main" id="{0BF1C634-4F43-1B46-0B2D-7B39C4724755}"/>
              </a:ext>
            </a:extLst>
          </p:cNvPr>
          <p:cNvGraphicFramePr>
            <a:graphicFrameLocks noGrp="1"/>
          </p:cNvGraphicFramePr>
          <p:nvPr/>
        </p:nvGraphicFramePr>
        <p:xfrm>
          <a:off x="2549675" y="820629"/>
          <a:ext cx="6820748" cy="5284078"/>
        </p:xfrm>
        <a:graphic>
          <a:graphicData uri="http://schemas.openxmlformats.org/drawingml/2006/table">
            <a:tbl>
              <a:tblPr/>
              <a:tblGrid>
                <a:gridCol w="3410374">
                  <a:extLst>
                    <a:ext uri="{9D8B030D-6E8A-4147-A177-3AD203B41FA5}">
                      <a16:colId xmlns:a16="http://schemas.microsoft.com/office/drawing/2014/main" val="1045712368"/>
                    </a:ext>
                  </a:extLst>
                </a:gridCol>
                <a:gridCol w="3410374">
                  <a:extLst>
                    <a:ext uri="{9D8B030D-6E8A-4147-A177-3AD203B41FA5}">
                      <a16:colId xmlns:a16="http://schemas.microsoft.com/office/drawing/2014/main" val="251704067"/>
                    </a:ext>
                  </a:extLst>
                </a:gridCol>
              </a:tblGrid>
              <a:tr h="362969">
                <a:tc>
                  <a:txBody>
                    <a:bodyPr/>
                    <a:lstStyle/>
                    <a:p>
                      <a:pPr marL="0" marR="0">
                        <a:lnSpc>
                          <a:spcPct val="107000"/>
                        </a:lnSpc>
                        <a:spcBef>
                          <a:spcPts val="0"/>
                        </a:spcBef>
                        <a:spcAft>
                          <a:spcPts val="0"/>
                        </a:spcAft>
                      </a:pPr>
                      <a:r>
                        <a:rPr lang="en" sz="900" kern="100" dirty="0">
                          <a:effectLst/>
                          <a:latin typeface="Calibri" panose="020F0502020204030204" pitchFamily="34" charset="0"/>
                          <a:ea typeface="Calibri" panose="020F0502020204030204" pitchFamily="34" charset="0"/>
                          <a:cs typeface="Arial" panose="020B0604020202020204" pitchFamily="34" charset="0"/>
                        </a:rPr>
                        <a:t>1 – TOKAMAK Building</a:t>
                      </a: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7010" marR="0" indent="-20701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13 – CONTRACTORS AREA</a:t>
                      </a: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9681787"/>
                  </a:ext>
                </a:extLst>
              </a:tr>
              <a:tr h="362969">
                <a:tc>
                  <a:txBody>
                    <a:bodyPr/>
                    <a:lstStyle/>
                    <a:p>
                      <a:pPr marL="0" marR="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2 – TRITIUM Building</a:t>
                      </a: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14 – ITER HEADQUARTERS</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8988012"/>
                  </a:ext>
                </a:extLst>
              </a:tr>
              <a:tr h="478133">
                <a:tc>
                  <a:txBody>
                    <a:bodyPr/>
                    <a:lstStyle/>
                    <a:p>
                      <a:pPr marL="219710" marR="0" indent="-21971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3 – DIAGNOSTICS Building</a:t>
                      </a: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1780" marR="0" indent="-27178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15 – HEAT REJECTION System – The heat rejection system is dimensioned to dissipate the heat generated by ITER operation.</a:t>
                      </a: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6463307"/>
                  </a:ext>
                </a:extLst>
              </a:tr>
              <a:tr h="639890">
                <a:tc>
                  <a:txBody>
                    <a:bodyPr/>
                    <a:lstStyle/>
                    <a:p>
                      <a:pPr marL="219710" marR="0" indent="-21971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4 – TOKAMAK Components – Assembly Room</a:t>
                      </a: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1780" marR="0" indent="-27178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16 – SERVICE BUILDING – It houses a large number of industrial support services (refrigeration systems for air conditioning, demineralized water, air compressors, etc.)</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5783307"/>
                  </a:ext>
                </a:extLst>
              </a:tr>
              <a:tr h="639890">
                <a:tc>
                  <a:txBody>
                    <a:bodyPr/>
                    <a:lstStyle/>
                    <a:p>
                      <a:pPr marL="219710" marR="0" indent="-21971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5 – CRYOSTAT – Assembly Room - A vacuum vessel built around the superconductors that provides thermal insulation to keep the magnets cool.</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1780" marR="0" indent="-27178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17 – RADIOFREQUENCY Building – Equipped with power supplies and energy converters for radiofrequency heating of the ITER plasma</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0821905"/>
                  </a:ext>
                </a:extLst>
              </a:tr>
              <a:tr h="639890">
                <a:tc>
                  <a:txBody>
                    <a:bodyPr/>
                    <a:lstStyle/>
                    <a:p>
                      <a:pPr marL="219710" marR="0" indent="-21971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6 – POLOIDAL COILS – Manufacturing room</a:t>
                      </a: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1780" marR="0" indent="-27178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18 – TOKAMAK ASSEMBLY PREPARATORY BUILDING – Designed for the storage and handling of plasma-related components; currently used for assembly activities</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2656963"/>
                  </a:ext>
                </a:extLst>
              </a:tr>
              <a:tr h="362969">
                <a:tc>
                  <a:txBody>
                    <a:bodyPr/>
                    <a:lstStyle/>
                    <a:p>
                      <a:pPr marL="219710" marR="0" indent="-21971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7 – CRYOPLANT – Liquid helium and liquid nitrogen production site, used to cool Tokamak components</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19 – WAREHOUSE – Storage of medium-sized components.</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4406438"/>
                  </a:ext>
                </a:extLst>
              </a:tr>
              <a:tr h="478133">
                <a:tc>
                  <a:txBody>
                    <a:bodyPr/>
                    <a:lstStyle/>
                    <a:p>
                      <a:pPr marL="271780" marR="0" indent="-27178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8-9 – MAGNET POWER CONVERSION Buildings – Houses the equipment for converting alternating current into direct current for magnets</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1780" marR="0" indent="-27178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20 – CONTROL BUILDING – Machine monitoring and data analysis will be performed in this 500 m2</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4771189"/>
                  </a:ext>
                </a:extLst>
              </a:tr>
              <a:tr h="478133">
                <a:tc>
                  <a:txBody>
                    <a:bodyPr/>
                    <a:lstStyle/>
                    <a:p>
                      <a:pPr marL="271780" marR="0" indent="-27178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10 – 400 KV SWITCHBOARD – The ITER facility is connected to the French national grid (RTE) by way of this 400 kV switchyard</a:t>
                      </a: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21 – HOT CELL – Future location of the Hot Cell Facility.</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8986038"/>
                  </a:ext>
                </a:extLst>
              </a:tr>
              <a:tr h="478133">
                <a:tc>
                  <a:txBody>
                    <a:bodyPr/>
                    <a:lstStyle/>
                    <a:p>
                      <a:pPr marL="271780" marR="0" indent="-27178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11 – SWITCHING PROCEDURE – Two distinct networks, one “stationary” and the other “pulsed”, distribute energy to the machine and plant systems</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1780" marR="0" indent="-27178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22 – NEUTRAL BEAM POWER SUPPLY - Neutral beam injection power supply equipment.</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2964769"/>
                  </a:ext>
                </a:extLst>
              </a:tr>
              <a:tr h="362969">
                <a:tc>
                  <a:txBody>
                    <a:bodyPr/>
                    <a:lstStyle/>
                    <a:p>
                      <a:pPr marL="219710" marR="0" indent="-219710">
                        <a:lnSpc>
                          <a:spcPct val="107000"/>
                        </a:lnSpc>
                        <a:spcBef>
                          <a:spcPts val="0"/>
                        </a:spcBef>
                        <a:spcAft>
                          <a:spcPts val="0"/>
                        </a:spcAft>
                      </a:pPr>
                      <a:r>
                        <a:rPr lang="en" sz="900" kern="100">
                          <a:effectLst/>
                          <a:latin typeface="Calibri" panose="020F0502020204030204" pitchFamily="34" charset="0"/>
                          <a:ea typeface="Calibri" panose="020F0502020204030204" pitchFamily="34" charset="0"/>
                          <a:cs typeface="Arial" panose="020B0604020202020204" pitchFamily="34" charset="0"/>
                        </a:rPr>
                        <a:t>12 - OFFICES</a:t>
                      </a: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 sz="900" kern="100" dirty="0">
                          <a:effectLst/>
                          <a:latin typeface="Calibri" panose="020F0502020204030204" pitchFamily="34" charset="0"/>
                          <a:ea typeface="Calibri" panose="020F0502020204030204" pitchFamily="34" charset="0"/>
                          <a:cs typeface="Arial" panose="020B0604020202020204" pitchFamily="34" charset="0"/>
                        </a:rPr>
                        <a:t> </a:t>
                      </a:r>
                      <a:endParaRPr lang="en-US" sz="900" kern="100" dirty="0">
                        <a:effectLst/>
                        <a:latin typeface="Calibri" panose="020F0502020204030204" pitchFamily="34" charset="0"/>
                        <a:ea typeface="Calibri" panose="020F0502020204030204" pitchFamily="34" charset="0"/>
                        <a:cs typeface="Arial" panose="020B0604020202020204" pitchFamily="34" charset="0"/>
                      </a:endParaRPr>
                    </a:p>
                  </a:txBody>
                  <a:tcPr marL="53479" marR="534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321990"/>
                  </a:ext>
                </a:extLst>
              </a:tr>
            </a:tbl>
          </a:graphicData>
        </a:graphic>
      </p:graphicFrame>
      <p:sp>
        <p:nvSpPr>
          <p:cNvPr id="9" name="TextBox 8">
            <a:extLst>
              <a:ext uri="{FF2B5EF4-FFF2-40B4-BE49-F238E27FC236}">
                <a16:creationId xmlns:a16="http://schemas.microsoft.com/office/drawing/2014/main" id="{32EC8A7F-727E-F703-F858-68679368E632}"/>
              </a:ext>
            </a:extLst>
          </p:cNvPr>
          <p:cNvSpPr txBox="1"/>
          <p:nvPr/>
        </p:nvSpPr>
        <p:spPr>
          <a:xfrm>
            <a:off x="1823508" y="256294"/>
            <a:ext cx="7302954" cy="407035"/>
          </a:xfrm>
          <a:prstGeom prst="rect">
            <a:avLst/>
          </a:prstGeom>
          <a:noFill/>
        </p:spPr>
        <p:txBody>
          <a:bodyPr wrap="square">
            <a:spAutoFit/>
          </a:bodyPr>
          <a:lstStyle/>
          <a:p>
            <a:pPr marL="742950" marR="0" lvl="0" indent="0" algn="ctr" defTabSz="914400" rtl="0" eaLnBrk="1" fontAlgn="auto" latinLnBrk="0" hangingPunct="1">
              <a:lnSpc>
                <a:spcPct val="107000"/>
              </a:lnSpc>
              <a:spcBef>
                <a:spcPts val="600"/>
              </a:spcBef>
              <a:spcAft>
                <a:spcPts val="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12 .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CONSTRUCTION SITE</a:t>
            </a:r>
            <a:r>
              <a:rPr kumimoji="0" lang="en" sz="20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a:t>
            </a:r>
            <a:endParaRPr kumimoji="0" lang="en-US" sz="18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Date Placeholder 4">
            <a:extLst>
              <a:ext uri="{FF2B5EF4-FFF2-40B4-BE49-F238E27FC236}">
                <a16:creationId xmlns:a16="http://schemas.microsoft.com/office/drawing/2014/main" id="{5715C013-9B33-48BF-FA49-37FF8679DD01}"/>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535292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27C5900-B785-95DA-CBE4-7510492553D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CEFC8EEB-B214-DAF1-DBB0-EA4BEA868689}"/>
              </a:ext>
            </a:extLst>
          </p:cNvPr>
          <p:cNvPicPr>
            <a:picLocks noChangeAspect="1"/>
          </p:cNvPicPr>
          <p:nvPr/>
        </p:nvPicPr>
        <p:blipFill rotWithShape="1">
          <a:blip r:embed="rId2"/>
          <a:srcRect t="4697"/>
          <a:stretch/>
        </p:blipFill>
        <p:spPr>
          <a:xfrm>
            <a:off x="772968" y="1359580"/>
            <a:ext cx="10646063" cy="4996770"/>
          </a:xfrm>
          <a:prstGeom prst="rect">
            <a:avLst/>
          </a:prstGeom>
        </p:spPr>
      </p:pic>
      <p:sp>
        <p:nvSpPr>
          <p:cNvPr id="13" name="TextBox 12">
            <a:extLst>
              <a:ext uri="{FF2B5EF4-FFF2-40B4-BE49-F238E27FC236}">
                <a16:creationId xmlns:a16="http://schemas.microsoft.com/office/drawing/2014/main" id="{E9DB6177-5059-4AAA-4686-DE52B551899D}"/>
              </a:ext>
            </a:extLst>
          </p:cNvPr>
          <p:cNvSpPr txBox="1"/>
          <p:nvPr/>
        </p:nvSpPr>
        <p:spPr>
          <a:xfrm>
            <a:off x="2743199" y="501650"/>
            <a:ext cx="609600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13 </a:t>
            </a:r>
            <a:r>
              <a:rPr kumimoji="0" lang="en"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err="1">
                <a:ln>
                  <a:noFill/>
                </a:ln>
                <a:solidFill>
                  <a:prstClr val="black"/>
                </a:solidFill>
                <a:effectLst/>
                <a:uLnTx/>
                <a:uFillTx/>
                <a:latin typeface="Calibri" panose="020F0502020204030204"/>
                <a:ea typeface="+mn-ea"/>
                <a:cs typeface="+mn-cs"/>
              </a:rPr>
              <a:t>Beyond </a:t>
            </a:r>
            <a:r>
              <a:rPr kumimoji="0" lang="en" sz="2000" b="1" i="0" u="sng" strike="noStrike" kern="1200" cap="none" spc="0" normalizeH="0" baseline="0" noProof="0" dirty="0">
                <a:ln>
                  <a:noFill/>
                </a:ln>
                <a:solidFill>
                  <a:prstClr val="black"/>
                </a:solidFill>
                <a:effectLst/>
                <a:uLnTx/>
                <a:uFillTx/>
                <a:latin typeface="Calibri" panose="020F0502020204030204"/>
                <a:ea typeface="+mn-ea"/>
                <a:cs typeface="+mn-cs"/>
              </a:rPr>
              <a:t>ITER - DEMO</a:t>
            </a:r>
          </a:p>
        </p:txBody>
      </p:sp>
      <p:sp>
        <p:nvSpPr>
          <p:cNvPr id="2" name="Footer Placeholder 4">
            <a:extLst>
              <a:ext uri="{FF2B5EF4-FFF2-40B4-BE49-F238E27FC236}">
                <a16:creationId xmlns:a16="http://schemas.microsoft.com/office/drawing/2014/main" id="{132547B8-6AAE-7B8E-C442-EFAC59F4A048}"/>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FD5CA8C1-CDAA-6205-5474-00B5BFE80E1B}"/>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18056349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A2506D1-D892-3765-C877-BFA7C1DCAA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78EF6766-3CF0-8F93-66A3-33D1691BD9DA}"/>
              </a:ext>
            </a:extLst>
          </p:cNvPr>
          <p:cNvSpPr txBox="1"/>
          <p:nvPr/>
        </p:nvSpPr>
        <p:spPr>
          <a:xfrm>
            <a:off x="2856412" y="353831"/>
            <a:ext cx="6096000" cy="40703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14. </a:t>
            </a:r>
            <a:r>
              <a:rPr kumimoji="0" lang="en"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PRIVATE NUCLEAR FUSION </a:t>
            </a:r>
            <a:endParaRPr kumimoji="0" lang="en-US"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9" name="Picture 8" descr="Map&#10;&#10;Description automatically generated">
            <a:extLst>
              <a:ext uri="{FF2B5EF4-FFF2-40B4-BE49-F238E27FC236}">
                <a16:creationId xmlns:a16="http://schemas.microsoft.com/office/drawing/2014/main" id="{FD0C98A5-0804-A7EE-9AA2-504799D7A926}"/>
              </a:ext>
            </a:extLst>
          </p:cNvPr>
          <p:cNvPicPr>
            <a:picLocks noChangeAspect="1"/>
          </p:cNvPicPr>
          <p:nvPr/>
        </p:nvPicPr>
        <p:blipFill rotWithShape="1">
          <a:blip r:embed="rId2">
            <a:extLst>
              <a:ext uri="{28A0092B-C50C-407E-A947-70E740481C1C}">
                <a14:useLocalDpi xmlns:a14="http://schemas.microsoft.com/office/drawing/2010/main" val="0"/>
              </a:ext>
            </a:extLst>
          </a:blip>
          <a:srcRect l="19254" t="1393" r="6137"/>
          <a:stretch/>
        </p:blipFill>
        <p:spPr bwMode="auto">
          <a:xfrm>
            <a:off x="2162175" y="1201057"/>
            <a:ext cx="7867650" cy="4490720"/>
          </a:xfrm>
          <a:prstGeom prst="rect">
            <a:avLst/>
          </a:prstGeom>
          <a:ln>
            <a:solidFill>
              <a:srgbClr val="4472C4"/>
            </a:solidFill>
          </a:ln>
          <a:extLst>
            <a:ext uri="{53640926-AAD7-44D8-BBD7-CCE9431645EC}">
              <a14:shadowObscured xmlns:a14="http://schemas.microsoft.com/office/drawing/2010/main"/>
            </a:ext>
          </a:extLst>
        </p:spPr>
      </p:pic>
      <p:sp>
        <p:nvSpPr>
          <p:cNvPr id="2" name="Footer Placeholder 4">
            <a:extLst>
              <a:ext uri="{FF2B5EF4-FFF2-40B4-BE49-F238E27FC236}">
                <a16:creationId xmlns:a16="http://schemas.microsoft.com/office/drawing/2014/main" id="{783AAF28-16C3-91B7-571E-AC55E3402427}"/>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401BAF4B-9F3B-E123-60F0-05C5327F111C}"/>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322289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9F391A-E10B-EE41-2D36-3516CBA5D5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8895298-06ED-893E-C247-F8D4B5D28C59}"/>
              </a:ext>
            </a:extLst>
          </p:cNvPr>
          <p:cNvSpPr txBox="1"/>
          <p:nvPr/>
        </p:nvSpPr>
        <p:spPr>
          <a:xfrm>
            <a:off x="2262717" y="479214"/>
            <a:ext cx="6814624"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15 </a:t>
            </a:r>
            <a:r>
              <a:rPr kumimoji="0" lang="en"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CHRONOLOGY OF PUBLIC/PRIVATE INITIATIVES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E4D8ACCD-EB03-4644-E023-66E5CD424AE9}"/>
              </a:ext>
            </a:extLst>
          </p:cNvPr>
          <p:cNvGrpSpPr/>
          <p:nvPr/>
        </p:nvGrpSpPr>
        <p:grpSpPr>
          <a:xfrm>
            <a:off x="1905226" y="1391980"/>
            <a:ext cx="7353935" cy="1546860"/>
            <a:chOff x="0" y="0"/>
            <a:chExt cx="7353935" cy="1546860"/>
          </a:xfrm>
        </p:grpSpPr>
        <p:pic>
          <p:nvPicPr>
            <p:cNvPr id="10" name="Picture 9" descr="Table, calendar&#10;&#10;Description automatically generated">
              <a:extLst>
                <a:ext uri="{FF2B5EF4-FFF2-40B4-BE49-F238E27FC236}">
                  <a16:creationId xmlns:a16="http://schemas.microsoft.com/office/drawing/2014/main" id="{90309655-1660-9908-70A8-5C7B0E5162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331075" cy="1051560"/>
            </a:xfrm>
            <a:prstGeom prst="rect">
              <a:avLst/>
            </a:prstGeom>
          </p:spPr>
        </p:pic>
        <p:pic>
          <p:nvPicPr>
            <p:cNvPr id="11" name="Picture 10">
              <a:extLst>
                <a:ext uri="{FF2B5EF4-FFF2-40B4-BE49-F238E27FC236}">
                  <a16:creationId xmlns:a16="http://schemas.microsoft.com/office/drawing/2014/main" id="{6F8F86C6-6307-4A6D-3E93-5ADBEA082503}"/>
                </a:ext>
              </a:extLst>
            </p:cNvPr>
            <p:cNvPicPr>
              <a:picLocks noChangeAspect="1"/>
            </p:cNvPicPr>
            <p:nvPr/>
          </p:nvPicPr>
          <p:blipFill rotWithShape="1">
            <a:blip r:embed="rId3">
              <a:extLst>
                <a:ext uri="{28A0092B-C50C-407E-A947-70E740481C1C}">
                  <a14:useLocalDpi xmlns:a14="http://schemas.microsoft.com/office/drawing/2010/main" val="0"/>
                </a:ext>
              </a:extLst>
            </a:blip>
            <a:srcRect t="9723"/>
            <a:stretch/>
          </p:blipFill>
          <p:spPr bwMode="auto">
            <a:xfrm>
              <a:off x="22860" y="1051560"/>
              <a:ext cx="7331075" cy="495300"/>
            </a:xfrm>
            <a:prstGeom prst="rect">
              <a:avLst/>
            </a:prstGeom>
            <a:ln>
              <a:noFill/>
            </a:ln>
            <a:extLst>
              <a:ext uri="{53640926-AAD7-44D8-BBD7-CCE9431645EC}">
                <a14:shadowObscured xmlns:a14="http://schemas.microsoft.com/office/drawing/2010/main"/>
              </a:ext>
            </a:extLst>
          </p:spPr>
        </p:pic>
      </p:grpSp>
      <p:sp>
        <p:nvSpPr>
          <p:cNvPr id="13" name="TextBox 12">
            <a:extLst>
              <a:ext uri="{FF2B5EF4-FFF2-40B4-BE49-F238E27FC236}">
                <a16:creationId xmlns:a16="http://schemas.microsoft.com/office/drawing/2014/main" id="{7E1C0E1A-0786-A0E4-AB0C-7092CA9CE885}"/>
              </a:ext>
            </a:extLst>
          </p:cNvPr>
          <p:cNvSpPr txBox="1"/>
          <p:nvPr/>
        </p:nvSpPr>
        <p:spPr>
          <a:xfrm>
            <a:off x="1997754" y="2975345"/>
            <a:ext cx="237744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IFE </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Inertial </a:t>
            </a:r>
            <a:r>
              <a:rPr kumimoji="0" lang="en"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Fusion Energy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0B46F3E7-6B8E-1741-8C89-7C7174277735}"/>
              </a:ext>
            </a:extLst>
          </p:cNvPr>
          <p:cNvSpPr txBox="1"/>
          <p:nvPr/>
        </p:nvSpPr>
        <p:spPr>
          <a:xfrm>
            <a:off x="2575129" y="3604000"/>
            <a:ext cx="6519226" cy="2370329"/>
          </a:xfrm>
          <a:prstGeom prst="rect">
            <a:avLst/>
          </a:prstGeom>
          <a:noFill/>
        </p:spPr>
        <p:txBody>
          <a:bodyPr wrap="square">
            <a:spAutoFit/>
          </a:bodyPr>
          <a:lstStyle/>
          <a:p>
            <a:pPr marL="342900" marR="0" lvl="0" indent="-168275"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defRPr/>
            </a:pP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x = expected date for the next device;</a:t>
            </a:r>
            <a:endParaRPr kumimoji="0" lang="en-US"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168275" algn="l" defTabSz="914400" rtl="0" eaLnBrk="1" fontAlgn="auto" latinLnBrk="0" hangingPunct="1">
              <a:lnSpc>
                <a:spcPct val="107000"/>
              </a:lnSpc>
              <a:spcBef>
                <a:spcPts val="600"/>
              </a:spcBef>
              <a:spcAft>
                <a:spcPts val="800"/>
              </a:spcAft>
              <a:buClrTx/>
              <a:buSzPts val="1000"/>
              <a:buFont typeface="Symbol" panose="05050102010706020507" pitchFamily="18" charset="2"/>
              <a:buChar char=""/>
              <a:tabLst/>
              <a:defRPr/>
            </a:pP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color coding represents the slip risk assessment:</a:t>
            </a:r>
            <a:endParaRPr kumimoji="0" lang="en-US"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1085850" marR="0" lvl="0" indent="0" algn="l" defTabSz="914400" rtl="0" eaLnBrk="1" fontAlgn="auto" latinLnBrk="0" hangingPunct="1">
              <a:lnSpc>
                <a:spcPct val="107000"/>
              </a:lnSpc>
              <a:spcBef>
                <a:spcPts val="600"/>
              </a:spcBef>
              <a:spcAft>
                <a:spcPts val="0"/>
              </a:spcAft>
              <a:buClrTx/>
              <a:buSzTx/>
              <a:buFontTx/>
              <a:buNone/>
              <a:tabLst/>
              <a:defRPr/>
            </a:pPr>
            <a:r>
              <a:rPr kumimoji="0" lang="en" sz="1800" b="0" i="0" u="none" strike="noStrike" kern="1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red </a:t>
            </a: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high risk of slippage from this year;</a:t>
            </a:r>
            <a:endParaRPr kumimoji="0" lang="en-US"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1085850" marR="0" lvl="0" indent="0" algn="l" defTabSz="914400" rtl="0" eaLnBrk="1" fontAlgn="auto" latinLnBrk="0" hangingPunct="1">
              <a:lnSpc>
                <a:spcPct val="107000"/>
              </a:lnSpc>
              <a:spcBef>
                <a:spcPts val="600"/>
              </a:spcBef>
              <a:spcAft>
                <a:spcPts val="0"/>
              </a:spcAft>
              <a:buClrTx/>
              <a:buSzTx/>
              <a:buFontTx/>
              <a:buNone/>
              <a:tabLst/>
              <a:defRPr/>
            </a:pPr>
            <a:r>
              <a:rPr kumimoji="0" lang="en" sz="1800" b="0" i="0" u="none" strike="noStrike" kern="1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orange </a:t>
            </a: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medium risk of slippage from this year;</a:t>
            </a:r>
            <a:endParaRPr kumimoji="0" lang="en-US"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1085850" marR="0" lvl="0" indent="0" algn="l" defTabSz="914400" rtl="0" eaLnBrk="1" fontAlgn="auto" latinLnBrk="0" hangingPunct="1">
              <a:lnSpc>
                <a:spcPct val="107000"/>
              </a:lnSpc>
              <a:spcBef>
                <a:spcPts val="600"/>
              </a:spcBef>
              <a:spcAft>
                <a:spcPts val="0"/>
              </a:spcAft>
              <a:buClrTx/>
              <a:buSzTx/>
              <a:buFontTx/>
              <a:buNone/>
              <a:tabLst/>
              <a:defRPr/>
            </a:pPr>
            <a:r>
              <a:rPr kumimoji="0" lang="en" sz="1800" b="0" i="0" u="none" strike="noStrike" kern="100" cap="none" spc="0" normalizeH="0" baseline="0" noProof="0" dirty="0">
                <a:ln>
                  <a:noFill/>
                </a:ln>
                <a:solidFill>
                  <a:srgbClr val="00B050"/>
                </a:solidFill>
                <a:effectLst/>
                <a:uLnTx/>
                <a:uFillTx/>
                <a:latin typeface="Calibri" panose="020F0502020204030204" pitchFamily="34" charset="0"/>
                <a:ea typeface="Calibri" panose="020F0502020204030204" pitchFamily="34" charset="0"/>
                <a:cs typeface="Arial" panose="020B0604020202020204" pitchFamily="34" charset="0"/>
              </a:rPr>
              <a:t>green </a:t>
            </a:r>
            <a:r>
              <a:rPr kumimoji="0" lang="en"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low risk of slippage in this period</a:t>
            </a:r>
            <a:endParaRPr kumimoji="0" lang="en-US"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3D11308-D9A3-C779-BAA4-57738D4B2E63}"/>
              </a:ext>
            </a:extLst>
          </p:cNvPr>
          <p:cNvSpPr txBox="1"/>
          <p:nvPr/>
        </p:nvSpPr>
        <p:spPr>
          <a:xfrm>
            <a:off x="2262717" y="924026"/>
            <a:ext cx="6438653"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11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source </a:t>
            </a:r>
            <a:r>
              <a:rPr kumimoji="0" lang="en"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Study commissioned by the European Commission's DG Energy to </a:t>
            </a:r>
            <a:r>
              <a:rPr kumimoji="0" lang="en" sz="11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Trinomics </a:t>
            </a:r>
            <a:r>
              <a:rPr kumimoji="0" lang="en"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BV of Rotterdam)</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Footer Placeholder 4">
            <a:extLst>
              <a:ext uri="{FF2B5EF4-FFF2-40B4-BE49-F238E27FC236}">
                <a16:creationId xmlns:a16="http://schemas.microsoft.com/office/drawing/2014/main" id="{C611A314-9CF8-1BA4-6373-1E58DC53D86B}"/>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5CB2AD09-BEBF-7736-3172-FB865DF7DD80}"/>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36822058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2BC7978-8556-B3F7-9578-591616686E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03B8AECC-E934-25DA-674D-242DA4C2836B}"/>
              </a:ext>
            </a:extLst>
          </p:cNvPr>
          <p:cNvSpPr txBox="1"/>
          <p:nvPr/>
        </p:nvSpPr>
        <p:spPr>
          <a:xfrm>
            <a:off x="1132114" y="1399967"/>
            <a:ext cx="9605555" cy="435824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Fusion roadmaps are under development in several countries around the world. Private fusion initiatives are likely to reach net energy production between 2024 and 2028.</a:t>
            </a:r>
            <a:endParaRPr kumimoji="0" lang="en-US"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Generally, it is necessary to develop technologies better suited to the nuclear environment. Industry must be involved in the progress towards the DEMO phase, towards a nuclear-electric fusion reactor.</a:t>
            </a:r>
            <a:endParaRPr kumimoji="0" lang="en-US"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Materials are a crucial element of casting technology. Materials issues still need to be explored in greater depth.</a:t>
            </a:r>
            <a:endParaRPr kumimoji="0" lang="en-US"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Superconducting magnets need to be optimized for high fields.</a:t>
            </a:r>
            <a:endParaRPr kumimoji="0" lang="en-US"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 comprehensive understanding of the tokamak's steady-state operation at high magnetic field, high density, and high temperature is needed.</a:t>
            </a:r>
            <a:endParaRPr kumimoji="0" lang="en-US"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Huge progress has been made in controlling the plasma (and its instabilities), but the complete control of fast ions, for example, is still lacking.</a:t>
            </a:r>
            <a:endParaRPr kumimoji="0" lang="en-US"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best magnetic configuration to optimize the plasma discharge still needs to be found.</a:t>
            </a:r>
            <a:endParaRPr kumimoji="0" lang="en-US"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Staffing is likely to become increasingly problematic in the coming years, so ensuring a supply of qualified scientists, engineers, and technicians will be critical.</a:t>
            </a:r>
            <a:endParaRPr kumimoji="0" lang="en-US"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Massive industrial efforts are needed to scale up the deployment of fusion energy once the first commercial power plants are operational. It is important to consider how supply chains can be prepared to accommodate the scale of this opportunity.</a:t>
            </a:r>
            <a:endParaRPr kumimoji="0" lang="en-US"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en-US"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6C9EF072-FCB3-A3FD-968A-50AE43A2C46B}"/>
              </a:ext>
            </a:extLst>
          </p:cNvPr>
          <p:cNvSpPr txBox="1"/>
          <p:nvPr/>
        </p:nvSpPr>
        <p:spPr>
          <a:xfrm>
            <a:off x="2031769" y="350706"/>
            <a:ext cx="7617328" cy="40703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16 </a:t>
            </a:r>
            <a:r>
              <a:rPr kumimoji="0" lang="en"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a:ea typeface="+mn-ea"/>
                <a:cs typeface="+mn-cs"/>
              </a:rPr>
              <a:t>CONCLUSIONS AND RECOMMENDATIONS</a:t>
            </a:r>
            <a:endPar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9DB203BB-DF39-C579-FADD-893DE0865DE1}"/>
              </a:ext>
            </a:extLst>
          </p:cNvPr>
          <p:cNvSpPr txBox="1"/>
          <p:nvPr/>
        </p:nvSpPr>
        <p:spPr>
          <a:xfrm>
            <a:off x="2715564" y="863063"/>
            <a:ext cx="6438653"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 sz="11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source </a:t>
            </a:r>
            <a:r>
              <a:rPr kumimoji="0" lang="en"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Study commissioned by the European Commission's DG Energy to </a:t>
            </a:r>
            <a:r>
              <a:rPr kumimoji="0" lang="en" sz="11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Trinomics </a:t>
            </a:r>
            <a:r>
              <a:rPr kumimoji="0" lang="en"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BV of Rotterdam)</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Footer Placeholder 4">
            <a:extLst>
              <a:ext uri="{FF2B5EF4-FFF2-40B4-BE49-F238E27FC236}">
                <a16:creationId xmlns:a16="http://schemas.microsoft.com/office/drawing/2014/main" id="{9D5A8A51-D1A4-5CC8-25E2-C1F3DFC72CFD}"/>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3" name="Date Placeholder 4">
            <a:extLst>
              <a:ext uri="{FF2B5EF4-FFF2-40B4-BE49-F238E27FC236}">
                <a16:creationId xmlns:a16="http://schemas.microsoft.com/office/drawing/2014/main" id="{F5919104-571C-AF0C-EA31-C310E15D27BC}"/>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17905680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C66DE40-0A9B-1AB4-2A5F-BD7193772D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6E5E6C74-C80C-0AB1-1975-9AB91BB79E9A}"/>
              </a:ext>
            </a:extLst>
          </p:cNvPr>
          <p:cNvSpPr>
            <a:spLocks noGrp="1"/>
          </p:cNvSpPr>
          <p:nvPr>
            <p:ph idx="1"/>
          </p:nvPr>
        </p:nvSpPr>
        <p:spPr>
          <a:xfrm>
            <a:off x="838200" y="1895301"/>
            <a:ext cx="10515600" cy="2335877"/>
          </a:xfrm>
        </p:spPr>
        <p:txBody>
          <a:bodyPr/>
          <a:lstStyle/>
          <a:p>
            <a:pPr marL="0" indent="0" algn="ctr">
              <a:buNone/>
            </a:pPr>
            <a:endParaRPr lang="en-US" dirty="0"/>
          </a:p>
          <a:p>
            <a:pPr marL="0" indent="0" algn="ctr">
              <a:buNone/>
            </a:pPr>
            <a:endParaRPr lang="en-US" dirty="0"/>
          </a:p>
          <a:p>
            <a:pPr marL="0" indent="0" algn="ctr">
              <a:buNone/>
            </a:pPr>
            <a:r>
              <a:rPr lang="en" sz="3200" b="1" dirty="0"/>
              <a:t>THANK YOU FOR YOUR PARTICIPATION</a:t>
            </a:r>
          </a:p>
        </p:txBody>
      </p:sp>
      <p:sp>
        <p:nvSpPr>
          <p:cNvPr id="9" name="Footer Placeholder 4">
            <a:extLst>
              <a:ext uri="{FF2B5EF4-FFF2-40B4-BE49-F238E27FC236}">
                <a16:creationId xmlns:a16="http://schemas.microsoft.com/office/drawing/2014/main" id="{6ED3ED22-80D3-62E5-462C-C2A467F32997}"/>
              </a:ext>
            </a:extLst>
          </p:cNvPr>
          <p:cNvSpPr>
            <a:spLocks noGrp="1"/>
          </p:cNvSpPr>
          <p:nvPr>
            <p:ph type="ftr" sz="quarter" idx="11"/>
          </p:nvPr>
        </p:nvSpPr>
        <p:spPr>
          <a:xfrm>
            <a:off x="4038600" y="6356350"/>
            <a:ext cx="42171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Believe </a:t>
            </a:r>
            <a:r>
              <a:rPr kumimoji="0" lang="en" sz="1200" b="0" i="0" u="none" strike="noStrike" kern="1200" cap="none" spc="0" normalizeH="0" baseline="0" noProof="0" dirty="0">
                <a:ln>
                  <a:noFill/>
                </a:ln>
                <a:solidFill>
                  <a:srgbClr val="00B050"/>
                </a:solidFill>
                <a:effectLst/>
                <a:uLnTx/>
                <a:uFillTx/>
                <a:latin typeface="Calibri" panose="020F0502020204030204"/>
                <a:ea typeface="+mn-ea"/>
                <a:cs typeface="+mn-cs"/>
              </a:rPr>
              <a:t>Green </a:t>
            </a:r>
            <a:r>
              <a:rPr kumimoji="0" lang="e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LLC </a:t>
            </a:r>
            <a:r>
              <a:rPr kumimoji="0" lang="en" sz="12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“The </a:t>
            </a:r>
            <a:r>
              <a:rPr kumimoji="0" lang="es-ES"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Nuclear Fusion</a:t>
            </a:r>
            <a:r>
              <a:rPr kumimoji="0" lang="en" sz="1200" b="1"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 The ITER Project”</a:t>
            </a:r>
          </a:p>
        </p:txBody>
      </p:sp>
      <p:sp>
        <p:nvSpPr>
          <p:cNvPr id="2" name="Date Placeholder 4">
            <a:extLst>
              <a:ext uri="{FF2B5EF4-FFF2-40B4-BE49-F238E27FC236}">
                <a16:creationId xmlns:a16="http://schemas.microsoft.com/office/drawing/2014/main" id="{8DA8B44B-26EC-E451-C88B-8FF41F4781A9}"/>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973662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A169CB0-5309-3610-3001-C0F47B06797F}"/>
              </a:ext>
            </a:extLst>
          </p:cNvPr>
          <p:cNvSpPr>
            <a:spLocks noGrp="1"/>
          </p:cNvSpPr>
          <p:nvPr>
            <p:ph type="dt" sz="half" idx="10"/>
          </p:nvPr>
        </p:nvSpPr>
        <p:spPr/>
        <p:txBody>
          <a:bodyPr/>
          <a:lstStyle/>
          <a:p>
            <a:r>
              <a:rPr lang="en" sz="1200" dirty="0">
                <a:latin typeface="Sylfaen" panose="010A0502050306030303" pitchFamily="18" charset="0"/>
              </a:rPr>
              <a:t>August 24</a:t>
            </a:r>
          </a:p>
        </p:txBody>
      </p:sp>
      <p:sp>
        <p:nvSpPr>
          <p:cNvPr id="6" name="Slide Number Placeholder 5">
            <a:extLst>
              <a:ext uri="{FF2B5EF4-FFF2-40B4-BE49-F238E27FC236}">
                <a16:creationId xmlns:a16="http://schemas.microsoft.com/office/drawing/2014/main" id="{4E289F2D-DFF7-038C-CC57-EF769ACEFFBE}"/>
              </a:ext>
            </a:extLst>
          </p:cNvPr>
          <p:cNvSpPr>
            <a:spLocks noGrp="1"/>
          </p:cNvSpPr>
          <p:nvPr>
            <p:ph type="sldNum" sz="quarter" idx="12"/>
          </p:nvPr>
        </p:nvSpPr>
        <p:spPr/>
        <p:txBody>
          <a:bodyPr/>
          <a:lstStyle/>
          <a:p>
            <a:fld id="{55FCEEC9-82A2-4BB3-AB98-D18095280961}" type="slidenum">
              <a:rPr lang="en-US" smtClean="0"/>
              <a:t>5</a:t>
            </a:fld>
            <a:endParaRPr lang="en-US"/>
          </a:p>
        </p:txBody>
      </p:sp>
      <p:sp>
        <p:nvSpPr>
          <p:cNvPr id="7" name="TextBox 6">
            <a:extLst>
              <a:ext uri="{FF2B5EF4-FFF2-40B4-BE49-F238E27FC236}">
                <a16:creationId xmlns:a16="http://schemas.microsoft.com/office/drawing/2014/main" id="{D9E2FC63-2D2D-2A0B-6A23-940F262C7C08}"/>
              </a:ext>
            </a:extLst>
          </p:cNvPr>
          <p:cNvSpPr txBox="1"/>
          <p:nvPr/>
        </p:nvSpPr>
        <p:spPr>
          <a:xfrm>
            <a:off x="2948127" y="1501047"/>
            <a:ext cx="7563122" cy="3410562"/>
          </a:xfrm>
          <a:prstGeom prst="rect">
            <a:avLst/>
          </a:prstGeom>
        </p:spPr>
        <p:txBody>
          <a:bodyPr vert="horz" lIns="91440" tIns="45720" rIns="91440" bIns="45720" rtlCol="0">
            <a:noAutofit/>
          </a:bodyPr>
          <a:lstStyle/>
          <a:p>
            <a:pPr marL="114300" marR="0" lvl="0" indent="-228600">
              <a:lnSpc>
                <a:spcPct val="90000"/>
              </a:lnSpc>
              <a:spcBef>
                <a:spcPts val="0"/>
              </a:spcBef>
              <a:spcAft>
                <a:spcPts val="0"/>
              </a:spcAft>
              <a:buFont typeface="Arial" panose="020B0604020202020204" pitchFamily="34" charset="0"/>
              <a:buChar char="•"/>
            </a:pPr>
            <a:endParaRPr lang="en-US" sz="1600" dirty="0">
              <a:effectLst/>
            </a:endParaRPr>
          </a:p>
          <a:p>
            <a:pPr marL="342900" marR="0" lvl="0" indent="-228600">
              <a:lnSpc>
                <a:spcPct val="90000"/>
              </a:lnSpc>
              <a:spcBef>
                <a:spcPts val="0"/>
              </a:spcBef>
              <a:spcAft>
                <a:spcPts val="0"/>
              </a:spcAft>
              <a:buFont typeface="Arial" panose="020B0604020202020204" pitchFamily="34" charset="0"/>
              <a:buChar char="•"/>
            </a:pPr>
            <a:r>
              <a:rPr lang="en" sz="2400" dirty="0">
                <a:effectLst/>
              </a:rPr>
              <a:t>Fusion </a:t>
            </a:r>
            <a:r>
              <a:rPr lang="en" sz="2400" dirty="0" err="1">
                <a:effectLst/>
              </a:rPr>
              <a:t>is </a:t>
            </a:r>
            <a:r>
              <a:rPr lang="en" sz="2400" dirty="0">
                <a:effectLst/>
              </a:rPr>
              <a:t>the </a:t>
            </a:r>
            <a:r>
              <a:rPr lang="en" sz="2400" dirty="0" err="1">
                <a:effectLst/>
              </a:rPr>
              <a:t>source </a:t>
            </a:r>
            <a:r>
              <a:rPr lang="en" sz="2400" dirty="0">
                <a:effectLst/>
              </a:rPr>
              <a:t>of </a:t>
            </a:r>
            <a:r>
              <a:rPr lang="en" sz="2400" dirty="0" err="1">
                <a:effectLst/>
              </a:rPr>
              <a:t>energy</a:t>
            </a:r>
            <a:r>
              <a:rPr lang="en" sz="2400" dirty="0" err="1"/>
              <a:t>​</a:t>
            </a:r>
            <a:r>
              <a:rPr lang="en" sz="2400" dirty="0">
                <a:effectLst/>
              </a:rPr>
              <a:t> </a:t>
            </a:r>
            <a:r>
              <a:rPr lang="en" sz="2400" dirty="0" err="1">
                <a:effectLst/>
              </a:rPr>
              <a:t>from the</a:t>
            </a:r>
            <a:r>
              <a:rPr lang="en" sz="2400" dirty="0">
                <a:effectLst/>
              </a:rPr>
              <a:t> </a:t>
            </a:r>
            <a:r>
              <a:rPr lang="en" sz="2400" dirty="0" err="1">
                <a:effectLst/>
              </a:rPr>
              <a:t>stars</a:t>
            </a:r>
            <a:endParaRPr lang="en-US" sz="2400" dirty="0">
              <a:effectLst/>
            </a:endParaRPr>
          </a:p>
          <a:p>
            <a:pPr marL="342900" marR="0" lvl="0" indent="-228600">
              <a:lnSpc>
                <a:spcPct val="90000"/>
              </a:lnSpc>
              <a:spcBef>
                <a:spcPts val="0"/>
              </a:spcBef>
              <a:spcAft>
                <a:spcPts val="0"/>
              </a:spcAft>
              <a:buFont typeface="Arial" panose="020B0604020202020204" pitchFamily="34" charset="0"/>
              <a:buChar char="•"/>
            </a:pPr>
            <a:endParaRPr lang="en-US" sz="1400" dirty="0"/>
          </a:p>
          <a:p>
            <a:pPr marL="342900" marR="0" lvl="0" indent="-228600">
              <a:lnSpc>
                <a:spcPct val="90000"/>
              </a:lnSpc>
              <a:spcBef>
                <a:spcPts val="0"/>
              </a:spcBef>
              <a:spcAft>
                <a:spcPts val="0"/>
              </a:spcAft>
              <a:buFont typeface="Arial" panose="020B0604020202020204" pitchFamily="34" charset="0"/>
              <a:buChar char="•"/>
            </a:pPr>
            <a:r>
              <a:rPr lang="en" sz="2400" dirty="0"/>
              <a:t>In the sun: 10 </a:t>
            </a:r>
            <a:r>
              <a:rPr lang="en" sz="2400" dirty="0" err="1"/>
              <a:t>million </a:t>
            </a:r>
            <a:r>
              <a:rPr lang="en" sz="2400" dirty="0"/>
              <a:t>°C - In the earth: 150 </a:t>
            </a:r>
            <a:r>
              <a:rPr lang="en" sz="2400" dirty="0" err="1"/>
              <a:t>million </a:t>
            </a:r>
            <a:r>
              <a:rPr lang="en" sz="2400" dirty="0"/>
              <a:t>°C</a:t>
            </a:r>
          </a:p>
          <a:p>
            <a:pPr marL="114300" marR="0" lvl="0" indent="-228600">
              <a:lnSpc>
                <a:spcPct val="90000"/>
              </a:lnSpc>
              <a:spcBef>
                <a:spcPts val="0"/>
              </a:spcBef>
              <a:spcAft>
                <a:spcPts val="0"/>
              </a:spcAft>
              <a:buFont typeface="Arial" panose="020B0604020202020204" pitchFamily="34" charset="0"/>
              <a:buChar char="•"/>
            </a:pPr>
            <a:endParaRPr lang="en-US" sz="1400" dirty="0">
              <a:effectLst/>
            </a:endParaRPr>
          </a:p>
          <a:p>
            <a:pPr marL="342900" marR="0" lvl="0" indent="-228600">
              <a:lnSpc>
                <a:spcPct val="90000"/>
              </a:lnSpc>
              <a:spcBef>
                <a:spcPts val="0"/>
              </a:spcBef>
              <a:spcAft>
                <a:spcPts val="0"/>
              </a:spcAft>
              <a:buFont typeface="Arial" panose="020B0604020202020204" pitchFamily="34" charset="0"/>
              <a:buChar char="•"/>
            </a:pPr>
            <a:r>
              <a:rPr lang="en" sz="2400" dirty="0">
                <a:effectLst/>
              </a:rPr>
              <a:t>Mass </a:t>
            </a:r>
            <a:r>
              <a:rPr lang="en" sz="2400" dirty="0" err="1">
                <a:effectLst/>
              </a:rPr>
              <a:t>defect​</a:t>
            </a:r>
            <a:r>
              <a:rPr lang="en" sz="2400" dirty="0">
                <a:effectLst/>
              </a:rPr>
              <a:t> </a:t>
            </a:r>
            <a:r>
              <a:rPr lang="en" sz="2400" dirty="0" err="1">
                <a:effectLst/>
              </a:rPr>
              <a:t>equal </a:t>
            </a:r>
            <a:r>
              <a:rPr lang="en" sz="2400" dirty="0">
                <a:effectLst/>
              </a:rPr>
              <a:t>am=c²/E</a:t>
            </a:r>
          </a:p>
          <a:p>
            <a:pPr marL="342900" marR="0" lvl="0" indent="-228600">
              <a:lnSpc>
                <a:spcPct val="90000"/>
              </a:lnSpc>
              <a:spcBef>
                <a:spcPts val="0"/>
              </a:spcBef>
              <a:spcAft>
                <a:spcPts val="0"/>
              </a:spcAft>
              <a:buFont typeface="Arial" panose="020B0604020202020204" pitchFamily="34" charset="0"/>
              <a:buChar char="•"/>
            </a:pPr>
            <a:endParaRPr lang="en-US" sz="1400" dirty="0">
              <a:effectLst/>
            </a:endParaRPr>
          </a:p>
          <a:p>
            <a:pPr marL="342900" marR="0" lvl="0" indent="-228600">
              <a:lnSpc>
                <a:spcPct val="90000"/>
              </a:lnSpc>
              <a:spcBef>
                <a:spcPts val="0"/>
              </a:spcBef>
              <a:spcAft>
                <a:spcPts val="0"/>
              </a:spcAft>
              <a:buFont typeface="Arial" panose="020B0604020202020204" pitchFamily="34" charset="0"/>
              <a:buChar char="•"/>
            </a:pPr>
            <a:r>
              <a:rPr lang="en" sz="2400" dirty="0">
                <a:effectLst/>
              </a:rPr>
              <a:t>"A star is plasma held together by its own gravity." In the core of the star, these gravitational forces create very high pressures and temperatures, which sustain the presence of the plasma.</a:t>
            </a:r>
            <a:endParaRPr lang="en-US" sz="2400" dirty="0">
              <a:effectLst/>
            </a:endParaRPr>
          </a:p>
          <a:p>
            <a:pPr marL="114300" marR="0" lvl="0" indent="-228600">
              <a:lnSpc>
                <a:spcPct val="90000"/>
              </a:lnSpc>
              <a:spcBef>
                <a:spcPts val="0"/>
              </a:spcBef>
              <a:spcAft>
                <a:spcPts val="0"/>
              </a:spcAft>
              <a:buFont typeface="Arial" panose="020B0604020202020204" pitchFamily="34" charset="0"/>
              <a:buChar char="•"/>
            </a:pPr>
            <a:endParaRPr lang="en-US" sz="1400" dirty="0">
              <a:effectLst/>
            </a:endParaRPr>
          </a:p>
          <a:p>
            <a:pPr marL="342900" marR="0" lvl="0" indent="-228600">
              <a:lnSpc>
                <a:spcPct val="90000"/>
              </a:lnSpc>
              <a:spcBef>
                <a:spcPts val="0"/>
              </a:spcBef>
              <a:spcAft>
                <a:spcPts val="800"/>
              </a:spcAft>
              <a:buFont typeface="Arial" panose="020B0604020202020204" pitchFamily="34" charset="0"/>
              <a:buChar char="•"/>
            </a:pPr>
            <a:r>
              <a:rPr lang="en" sz="2400" dirty="0">
                <a:effectLst/>
              </a:rPr>
              <a:t>For </a:t>
            </a:r>
            <a:r>
              <a:rPr lang="en" sz="2400" dirty="0" err="1">
                <a:effectLst/>
              </a:rPr>
              <a:t>an idea </a:t>
            </a:r>
            <a:r>
              <a:rPr lang="en" sz="2400" dirty="0">
                <a:effectLst/>
              </a:rPr>
              <a:t>of </a:t>
            </a:r>
            <a:r>
              <a:rPr lang="en" sz="2400" dirty="0" err="1">
                <a:effectLst/>
              </a:rPr>
              <a:t>what</a:t>
            </a:r>
            <a:r>
              <a:rPr lang="en" sz="2400" dirty="0">
                <a:effectLst/>
              </a:rPr>
              <a:t> </a:t>
            </a:r>
            <a:r>
              <a:rPr lang="en" sz="2400" dirty="0" err="1">
                <a:effectLst/>
              </a:rPr>
              <a:t>happens</a:t>
            </a:r>
            <a:r>
              <a:rPr lang="en" sz="2400" dirty="0">
                <a:effectLst/>
              </a:rPr>
              <a:t> </a:t>
            </a:r>
            <a:r>
              <a:rPr lang="en" sz="2400" dirty="0" err="1">
                <a:effectLst/>
              </a:rPr>
              <a:t>in the </a:t>
            </a:r>
            <a:r>
              <a:rPr lang="en" sz="2400" dirty="0">
                <a:effectLst/>
              </a:rPr>
              <a:t>sun, </a:t>
            </a:r>
            <a:r>
              <a:rPr lang="en" sz="2400" dirty="0" err="1">
                <a:effectLst/>
              </a:rPr>
              <a:t>every</a:t>
            </a:r>
            <a:r>
              <a:rPr lang="en" sz="2400" dirty="0">
                <a:effectLst/>
              </a:rPr>
              <a:t> </a:t>
            </a:r>
            <a:r>
              <a:rPr lang="en" sz="2400" dirty="0" err="1">
                <a:effectLst/>
              </a:rPr>
              <a:t>minute </a:t>
            </a:r>
            <a:r>
              <a:rPr lang="en" sz="2400" dirty="0">
                <a:effectLst/>
              </a:rPr>
              <a:t>, </a:t>
            </a:r>
            <a:r>
              <a:rPr lang="en" sz="2400" dirty="0" err="1">
                <a:effectLst/>
              </a:rPr>
              <a:t>one</a:t>
            </a:r>
            <a:r>
              <a:rPr lang="en" sz="2400" dirty="0">
                <a:effectLst/>
              </a:rPr>
              <a:t> </a:t>
            </a:r>
            <a:r>
              <a:rPr lang="en" sz="2400" dirty="0" err="1">
                <a:effectLst/>
              </a:rPr>
              <a:t>mass</a:t>
            </a:r>
            <a:r>
              <a:rPr lang="en" sz="2400" dirty="0">
                <a:effectLst/>
              </a:rPr>
              <a:t> </a:t>
            </a:r>
            <a:r>
              <a:rPr lang="en" sz="2400" dirty="0" err="1">
                <a:effectLst/>
              </a:rPr>
              <a:t>which </a:t>
            </a:r>
            <a:r>
              <a:rPr lang="en" sz="2400" dirty="0">
                <a:effectLst/>
              </a:rPr>
              <a:t>is equivalent to Mount </a:t>
            </a:r>
            <a:r>
              <a:rPr lang="en" sz="2400" dirty="0" err="1">
                <a:effectLst/>
              </a:rPr>
              <a:t>Matterhorn </a:t>
            </a:r>
            <a:r>
              <a:rPr lang="en" sz="2400" dirty="0">
                <a:effectLst/>
              </a:rPr>
              <a:t>, 4478 </a:t>
            </a:r>
            <a:r>
              <a:rPr lang="en" sz="2400" dirty="0" err="1">
                <a:effectLst/>
              </a:rPr>
              <a:t>meters </a:t>
            </a:r>
            <a:r>
              <a:rPr lang="en" sz="2400" dirty="0">
                <a:effectLst/>
              </a:rPr>
              <a:t>, </a:t>
            </a:r>
            <a:r>
              <a:rPr lang="en" sz="2400" dirty="0" err="1">
                <a:effectLst/>
              </a:rPr>
              <a:t>located </a:t>
            </a:r>
            <a:r>
              <a:rPr lang="en" sz="2400" dirty="0">
                <a:effectLst/>
              </a:rPr>
              <a:t>on the border </a:t>
            </a:r>
            <a:r>
              <a:rPr lang="en" sz="2400" dirty="0" err="1">
                <a:effectLst/>
              </a:rPr>
              <a:t>between</a:t>
            </a:r>
            <a:r>
              <a:rPr lang="en" sz="2400" dirty="0">
                <a:effectLst/>
              </a:rPr>
              <a:t> </a:t>
            </a:r>
            <a:r>
              <a:rPr lang="en" sz="2400" dirty="0" err="1">
                <a:effectLst/>
              </a:rPr>
              <a:t>Switzerland </a:t>
            </a:r>
            <a:r>
              <a:rPr lang="en" sz="2400" dirty="0">
                <a:effectLst/>
              </a:rPr>
              <a:t>and Italy.</a:t>
            </a:r>
          </a:p>
        </p:txBody>
      </p:sp>
      <p:sp>
        <p:nvSpPr>
          <p:cNvPr id="8" name="Title 1">
            <a:extLst>
              <a:ext uri="{FF2B5EF4-FFF2-40B4-BE49-F238E27FC236}">
                <a16:creationId xmlns:a16="http://schemas.microsoft.com/office/drawing/2014/main" id="{38B212AE-D08F-125D-22BA-DA371069B5B3}"/>
              </a:ext>
            </a:extLst>
          </p:cNvPr>
          <p:cNvSpPr txBox="1">
            <a:spLocks/>
          </p:cNvSpPr>
          <p:nvPr/>
        </p:nvSpPr>
        <p:spPr>
          <a:xfrm>
            <a:off x="3152188" y="377187"/>
            <a:ext cx="5167185" cy="10223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28600" marR="0" lvl="0" algn="ctr" defTabSz="914400" rtl="0" eaLnBrk="1" fontAlgn="auto" latinLnBrk="0" hangingPunct="1">
              <a:lnSpc>
                <a:spcPct val="90000"/>
              </a:lnSpc>
              <a:spcBef>
                <a:spcPct val="0"/>
              </a:spcBef>
              <a:spcAft>
                <a:spcPts val="600"/>
              </a:spcAft>
              <a:buClrTx/>
              <a:buSzTx/>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a:ea typeface="+mj-ea"/>
                <a:cs typeface="+mj-cs"/>
              </a:rPr>
              <a:t>NUCLEAR FUSION</a:t>
            </a:r>
          </a:p>
          <a:p>
            <a:pPr marL="628650" marR="0" lvl="0" algn="ctr" defTabSz="914400" rtl="0" eaLnBrk="1" fontAlgn="auto" latinLnBrk="0" hangingPunct="1">
              <a:lnSpc>
                <a:spcPct val="90000"/>
              </a:lnSpc>
              <a:spcBef>
                <a:spcPct val="0"/>
              </a:spcBef>
              <a:spcAft>
                <a:spcPts val="600"/>
              </a:spcAft>
              <a:buClrTx/>
              <a:buSzTx/>
              <a:tabLst/>
              <a:defRPr/>
            </a:pPr>
            <a:r>
              <a:rPr lang="en" sz="2000" b="1" u="sng" dirty="0">
                <a:solidFill>
                  <a:prstClr val="black"/>
                </a:solidFill>
                <a:latin typeface="Calibri" panose="020F0502020204030204"/>
              </a:rPr>
              <a:t>Highlights</a:t>
            </a:r>
            <a:endPar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2" name="Footer Placeholder 4">
            <a:extLst>
              <a:ext uri="{FF2B5EF4-FFF2-40B4-BE49-F238E27FC236}">
                <a16:creationId xmlns:a16="http://schemas.microsoft.com/office/drawing/2014/main" id="{F2EB26E1-788C-225A-CE7C-E82E296D44BC}"/>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3" name="Date Placeholder 4">
            <a:extLst>
              <a:ext uri="{FF2B5EF4-FFF2-40B4-BE49-F238E27FC236}">
                <a16:creationId xmlns:a16="http://schemas.microsoft.com/office/drawing/2014/main" id="{7A849A7F-1C64-7B22-B79D-1B6EEFD87ABE}"/>
              </a:ext>
            </a:extLst>
          </p:cNvPr>
          <p:cNvSpPr txBox="1">
            <a:spLocks/>
          </p:cNvSpPr>
          <p:nvPr/>
        </p:nvSpPr>
        <p:spPr>
          <a:xfrm>
            <a:off x="880492" y="6359525"/>
            <a:ext cx="2743200" cy="365125"/>
          </a:xfrm>
          <a:prstGeom prst="rect">
            <a:avLst/>
          </a:prstGeom>
        </p:spPr>
        <p:txBody>
          <a:bodyPr vert="horz" lIns="91440" tIns="45720" rIns="91440" bIns="45720" rtlCol="0" anchor="ctr"/>
          <a:lstStyle>
            <a:defPPr>
              <a:defRPr lang="e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 sz="1400">
                <a:latin typeface="Sylfaen" panose="010A0502050306030303" pitchFamily="18" charset="0"/>
              </a:rPr>
              <a:t>November 25</a:t>
            </a:r>
            <a:endParaRPr lang="en" sz="1400" dirty="0">
              <a:latin typeface="Sylfaen" panose="010A0502050306030303" pitchFamily="18" charset="0"/>
            </a:endParaRPr>
          </a:p>
        </p:txBody>
      </p:sp>
    </p:spTree>
    <p:extLst>
      <p:ext uri="{BB962C8B-B14F-4D97-AF65-F5344CB8AC3E}">
        <p14:creationId xmlns:p14="http://schemas.microsoft.com/office/powerpoint/2010/main" val="4233582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711AF52-301B-3F6E-553A-BAC83A89E8BE}"/>
              </a:ext>
            </a:extLst>
          </p:cNvPr>
          <p:cNvSpPr>
            <a:spLocks noGrp="1"/>
          </p:cNvSpPr>
          <p:nvPr>
            <p:ph type="sldNum" sz="quarter" idx="12"/>
          </p:nvPr>
        </p:nvSpPr>
        <p:spPr/>
        <p:txBody>
          <a:bodyPr/>
          <a:lstStyle/>
          <a:p>
            <a:fld id="{55FCEEC9-82A2-4BB3-AB98-D18095280961}" type="slidenum">
              <a:rPr lang="en-US" smtClean="0"/>
              <a:t>6</a:t>
            </a:fld>
            <a:endParaRPr lang="en-US"/>
          </a:p>
        </p:txBody>
      </p:sp>
      <p:sp>
        <p:nvSpPr>
          <p:cNvPr id="7" name="Title 1">
            <a:extLst>
              <a:ext uri="{FF2B5EF4-FFF2-40B4-BE49-F238E27FC236}">
                <a16:creationId xmlns:a16="http://schemas.microsoft.com/office/drawing/2014/main" id="{50A996CE-F64B-6037-1E92-0DB11BE6BD8A}"/>
              </a:ext>
            </a:extLst>
          </p:cNvPr>
          <p:cNvSpPr txBox="1">
            <a:spLocks/>
          </p:cNvSpPr>
          <p:nvPr/>
        </p:nvSpPr>
        <p:spPr>
          <a:xfrm>
            <a:off x="3395662" y="174624"/>
            <a:ext cx="5400675" cy="10046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28600" marR="0" lvl="0" algn="ctr" defTabSz="914400" rtl="0" eaLnBrk="1" fontAlgn="auto" latinLnBrk="0" hangingPunct="1">
              <a:lnSpc>
                <a:spcPct val="90000"/>
              </a:lnSpc>
              <a:spcBef>
                <a:spcPct val="0"/>
              </a:spcBef>
              <a:spcAft>
                <a:spcPts val="600"/>
              </a:spcAft>
              <a:buClrTx/>
              <a:buSzTx/>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2.b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a:ea typeface="+mj-ea"/>
                <a:cs typeface="+mj-cs"/>
              </a:rPr>
              <a:t>NUCLEAR FUSION</a:t>
            </a:r>
          </a:p>
          <a:p>
            <a:pPr marL="228600" marR="0" lvl="0" algn="ctr" defTabSz="914400" rtl="0" eaLnBrk="1" fontAlgn="auto" latinLnBrk="0" hangingPunct="1">
              <a:lnSpc>
                <a:spcPct val="90000"/>
              </a:lnSpc>
              <a:spcBef>
                <a:spcPct val="0"/>
              </a:spcBef>
              <a:spcAft>
                <a:spcPts val="600"/>
              </a:spcAft>
              <a:buClrTx/>
              <a:buSzTx/>
              <a:tabLst/>
              <a:defRPr/>
            </a:pPr>
            <a:r>
              <a:rPr lang="en" sz="2000" b="1" dirty="0">
                <a:solidFill>
                  <a:prstClr val="black"/>
                </a:solidFill>
                <a:latin typeface="Calibri" panose="020F0502020204030204"/>
              </a:rPr>
              <a:t>  </a:t>
            </a:r>
            <a:r>
              <a:rPr lang="en" sz="2000" b="1" u="sng" dirty="0">
                <a:solidFill>
                  <a:prstClr val="black"/>
                </a:solidFill>
                <a:latin typeface="Calibri" panose="020F0502020204030204"/>
              </a:rPr>
              <a:t>Main questions about the ITER project</a:t>
            </a:r>
          </a:p>
        </p:txBody>
      </p:sp>
      <p:pic>
        <p:nvPicPr>
          <p:cNvPr id="9" name="Picture 8">
            <a:extLst>
              <a:ext uri="{FF2B5EF4-FFF2-40B4-BE49-F238E27FC236}">
                <a16:creationId xmlns:a16="http://schemas.microsoft.com/office/drawing/2014/main" id="{8EE7CC4E-C660-DE02-842B-A3336F39ABB7}"/>
              </a:ext>
            </a:extLst>
          </p:cNvPr>
          <p:cNvPicPr>
            <a:picLocks noChangeAspect="1"/>
          </p:cNvPicPr>
          <p:nvPr/>
        </p:nvPicPr>
        <p:blipFill>
          <a:blip r:embed="rId2"/>
          <a:stretch>
            <a:fillRect/>
          </a:stretch>
        </p:blipFill>
        <p:spPr>
          <a:xfrm>
            <a:off x="1337975" y="1179289"/>
            <a:ext cx="9320499" cy="5025556"/>
          </a:xfrm>
          <a:prstGeom prst="rect">
            <a:avLst/>
          </a:prstGeom>
        </p:spPr>
      </p:pic>
      <p:sp>
        <p:nvSpPr>
          <p:cNvPr id="2" name="Footer Placeholder 4">
            <a:extLst>
              <a:ext uri="{FF2B5EF4-FFF2-40B4-BE49-F238E27FC236}">
                <a16:creationId xmlns:a16="http://schemas.microsoft.com/office/drawing/2014/main" id="{1C51A0BB-0C7F-1996-81A9-D492DD688BF1}"/>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3" name="Date Placeholder 4">
            <a:extLst>
              <a:ext uri="{FF2B5EF4-FFF2-40B4-BE49-F238E27FC236}">
                <a16:creationId xmlns:a16="http://schemas.microsoft.com/office/drawing/2014/main" id="{DDD12FDB-F19F-B848-EB2B-E347D5A88658}"/>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580878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D04A994-17FA-1B09-5AE6-C15A95C74993}"/>
              </a:ext>
            </a:extLst>
          </p:cNvPr>
          <p:cNvSpPr>
            <a:spLocks noGrp="1"/>
          </p:cNvSpPr>
          <p:nvPr>
            <p:ph type="sldNum" sz="quarter" idx="12"/>
          </p:nvPr>
        </p:nvSpPr>
        <p:spPr/>
        <p:txBody>
          <a:bodyPr/>
          <a:lstStyle/>
          <a:p>
            <a:fld id="{55FCEEC9-82A2-4BB3-AB98-D18095280961}" type="slidenum">
              <a:rPr lang="en-US" smtClean="0"/>
              <a:t>7</a:t>
            </a:fld>
            <a:endParaRPr lang="en-US"/>
          </a:p>
        </p:txBody>
      </p:sp>
      <p:sp>
        <p:nvSpPr>
          <p:cNvPr id="7" name="Title 1">
            <a:extLst>
              <a:ext uri="{FF2B5EF4-FFF2-40B4-BE49-F238E27FC236}">
                <a16:creationId xmlns:a16="http://schemas.microsoft.com/office/drawing/2014/main" id="{5C6E6F40-932E-7929-417F-77850101415C}"/>
              </a:ext>
            </a:extLst>
          </p:cNvPr>
          <p:cNvSpPr txBox="1">
            <a:spLocks/>
          </p:cNvSpPr>
          <p:nvPr/>
        </p:nvSpPr>
        <p:spPr>
          <a:xfrm>
            <a:off x="3395662" y="174624"/>
            <a:ext cx="5400675" cy="10046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28600" marR="0" lvl="0" algn="ctr" defTabSz="914400" rtl="0" eaLnBrk="1" fontAlgn="auto" latinLnBrk="0" hangingPunct="1">
              <a:lnSpc>
                <a:spcPct val="90000"/>
              </a:lnSpc>
              <a:spcBef>
                <a:spcPct val="0"/>
              </a:spcBef>
              <a:spcAft>
                <a:spcPts val="600"/>
              </a:spcAft>
              <a:buClrTx/>
              <a:buSzTx/>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2.b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a:ea typeface="+mj-ea"/>
                <a:cs typeface="+mj-cs"/>
              </a:rPr>
              <a:t>NUCLEAR FUSION</a:t>
            </a:r>
          </a:p>
          <a:p>
            <a:pPr marL="228600" marR="0" lvl="0" algn="ctr" defTabSz="914400" rtl="0" eaLnBrk="1" fontAlgn="auto" latinLnBrk="0" hangingPunct="1">
              <a:lnSpc>
                <a:spcPct val="90000"/>
              </a:lnSpc>
              <a:spcBef>
                <a:spcPct val="0"/>
              </a:spcBef>
              <a:spcAft>
                <a:spcPts val="600"/>
              </a:spcAft>
              <a:buClrTx/>
              <a:buSzTx/>
              <a:tabLst/>
              <a:defRPr/>
            </a:pPr>
            <a:r>
              <a:rPr lang="en" sz="2000" b="1" dirty="0">
                <a:solidFill>
                  <a:prstClr val="black"/>
                </a:solidFill>
                <a:latin typeface="Calibri" panose="020F0502020204030204"/>
              </a:rPr>
              <a:t>  </a:t>
            </a:r>
            <a:r>
              <a:rPr lang="en" sz="2000" b="1" u="sng" dirty="0">
                <a:solidFill>
                  <a:prstClr val="black"/>
                </a:solidFill>
                <a:latin typeface="Calibri" panose="020F0502020204030204"/>
              </a:rPr>
              <a:t>Main questions about the ITER project</a:t>
            </a:r>
          </a:p>
        </p:txBody>
      </p:sp>
      <p:pic>
        <p:nvPicPr>
          <p:cNvPr id="9" name="Picture 8">
            <a:extLst>
              <a:ext uri="{FF2B5EF4-FFF2-40B4-BE49-F238E27FC236}">
                <a16:creationId xmlns:a16="http://schemas.microsoft.com/office/drawing/2014/main" id="{55903381-0EDC-FBF6-9927-DAE6C44E279E}"/>
              </a:ext>
            </a:extLst>
          </p:cNvPr>
          <p:cNvPicPr>
            <a:picLocks noChangeAspect="1"/>
          </p:cNvPicPr>
          <p:nvPr/>
        </p:nvPicPr>
        <p:blipFill rotWithShape="1">
          <a:blip r:embed="rId2"/>
          <a:srcRect t="2162"/>
          <a:stretch/>
        </p:blipFill>
        <p:spPr>
          <a:xfrm>
            <a:off x="1487523" y="1131664"/>
            <a:ext cx="9523377" cy="5098256"/>
          </a:xfrm>
          <a:prstGeom prst="rect">
            <a:avLst/>
          </a:prstGeom>
        </p:spPr>
      </p:pic>
      <p:sp>
        <p:nvSpPr>
          <p:cNvPr id="2" name="Footer Placeholder 4">
            <a:extLst>
              <a:ext uri="{FF2B5EF4-FFF2-40B4-BE49-F238E27FC236}">
                <a16:creationId xmlns:a16="http://schemas.microsoft.com/office/drawing/2014/main" id="{4F12CEF8-FD55-F684-F446-FF2A253402B2}"/>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3" name="Date Placeholder 4">
            <a:extLst>
              <a:ext uri="{FF2B5EF4-FFF2-40B4-BE49-F238E27FC236}">
                <a16:creationId xmlns:a16="http://schemas.microsoft.com/office/drawing/2014/main" id="{BCE0161E-8784-A58B-66F2-20EB9B4C8993}"/>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2114757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BC220D-1C83-3645-54BE-D42453E58F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Sylfaen" panose="010A05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Sylfaen" panose="010A0502050306030303" pitchFamily="18" charset="0"/>
              <a:ea typeface="+mn-ea"/>
              <a:cs typeface="+mn-cs"/>
            </a:endParaRPr>
          </a:p>
        </p:txBody>
      </p:sp>
      <p:pic>
        <p:nvPicPr>
          <p:cNvPr id="7" name="Picture 6">
            <a:extLst>
              <a:ext uri="{FF2B5EF4-FFF2-40B4-BE49-F238E27FC236}">
                <a16:creationId xmlns:a16="http://schemas.microsoft.com/office/drawing/2014/main" id="{37CC5F6E-51FA-0223-58E7-591EFE5D1B42}"/>
              </a:ext>
            </a:extLst>
          </p:cNvPr>
          <p:cNvPicPr>
            <a:picLocks noChangeAspect="1"/>
          </p:cNvPicPr>
          <p:nvPr/>
        </p:nvPicPr>
        <p:blipFill>
          <a:blip r:embed="rId2"/>
          <a:stretch>
            <a:fillRect/>
          </a:stretch>
        </p:blipFill>
        <p:spPr>
          <a:xfrm>
            <a:off x="1630293" y="2376440"/>
            <a:ext cx="8931414" cy="2872989"/>
          </a:xfrm>
          <a:prstGeom prst="rect">
            <a:avLst/>
          </a:prstGeom>
        </p:spPr>
      </p:pic>
      <p:sp>
        <p:nvSpPr>
          <p:cNvPr id="3" name="Title 1">
            <a:extLst>
              <a:ext uri="{FF2B5EF4-FFF2-40B4-BE49-F238E27FC236}">
                <a16:creationId xmlns:a16="http://schemas.microsoft.com/office/drawing/2014/main" id="{1FB128E4-1F59-569C-1E8B-7CF1181F4300}"/>
              </a:ext>
            </a:extLst>
          </p:cNvPr>
          <p:cNvSpPr txBox="1">
            <a:spLocks/>
          </p:cNvSpPr>
          <p:nvPr/>
        </p:nvSpPr>
        <p:spPr>
          <a:xfrm>
            <a:off x="2761488" y="612330"/>
            <a:ext cx="5557885" cy="10223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gn="ctr" defTabSz="914400" rtl="0" eaLnBrk="1" fontAlgn="auto" latinLnBrk="0" hangingPunct="1">
              <a:lnSpc>
                <a:spcPct val="90000"/>
              </a:lnSpc>
              <a:spcBef>
                <a:spcPct val="0"/>
              </a:spcBef>
              <a:spcAft>
                <a:spcPts val="600"/>
              </a:spcAft>
              <a:buClrTx/>
              <a:buSzTx/>
              <a:tabLst/>
              <a:defRPr/>
            </a:pP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2.c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latin typeface="Calibri" panose="020F0502020204030204"/>
                <a:ea typeface="+mj-ea"/>
                <a:cs typeface="+mj-cs"/>
              </a:rPr>
              <a:t>NUCLEAR FUSION</a:t>
            </a:r>
          </a:p>
          <a:p>
            <a:pPr marR="0" lvl="0" algn="ctr" defTabSz="914400" rtl="0" eaLnBrk="1" fontAlgn="auto" latinLnBrk="0" hangingPunct="1">
              <a:lnSpc>
                <a:spcPct val="90000"/>
              </a:lnSpc>
              <a:spcBef>
                <a:spcPts val="1200"/>
              </a:spcBef>
              <a:spcAft>
                <a:spcPts val="600"/>
              </a:spcAft>
              <a:buClrTx/>
              <a:buSzTx/>
              <a:tabLst/>
              <a:defRPr/>
            </a:pPr>
            <a:r>
              <a:rPr lang="en" sz="2000" b="1" u="sng" dirty="0">
                <a:solidFill>
                  <a:prstClr val="black"/>
                </a:solidFill>
                <a:latin typeface="Calibri" panose="020F0502020204030204"/>
              </a:rPr>
              <a:t>The State of Matter</a:t>
            </a:r>
            <a:endPar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2" name="Footer Placeholder 4">
            <a:extLst>
              <a:ext uri="{FF2B5EF4-FFF2-40B4-BE49-F238E27FC236}">
                <a16:creationId xmlns:a16="http://schemas.microsoft.com/office/drawing/2014/main" id="{5081B194-29D3-09B0-71B6-7502D58B0179}"/>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5" name="Date Placeholder 4">
            <a:extLst>
              <a:ext uri="{FF2B5EF4-FFF2-40B4-BE49-F238E27FC236}">
                <a16:creationId xmlns:a16="http://schemas.microsoft.com/office/drawing/2014/main" id="{322B154E-A5F2-31DC-0EA0-F60F3493AC05}"/>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3229029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ADE8FC2-1E01-5E7F-9F9B-48612A0D7085}"/>
              </a:ext>
            </a:extLst>
          </p:cNvPr>
          <p:cNvSpPr>
            <a:spLocks noGrp="1"/>
          </p:cNvSpPr>
          <p:nvPr>
            <p:ph type="sldNum" sz="quarter" idx="12"/>
          </p:nvPr>
        </p:nvSpPr>
        <p:spPr/>
        <p:txBody>
          <a:bodyPr/>
          <a:lstStyle/>
          <a:p>
            <a:fld id="{55FCEEC9-82A2-4BB3-AB98-D18095280961}" type="slidenum">
              <a:rPr lang="en-US" smtClean="0"/>
              <a:t>9</a:t>
            </a:fld>
            <a:endParaRPr lang="en-US"/>
          </a:p>
        </p:txBody>
      </p:sp>
      <p:pic>
        <p:nvPicPr>
          <p:cNvPr id="8" name="Picture 7">
            <a:extLst>
              <a:ext uri="{FF2B5EF4-FFF2-40B4-BE49-F238E27FC236}">
                <a16:creationId xmlns:a16="http://schemas.microsoft.com/office/drawing/2014/main" id="{842158D8-ECBD-CA95-E4C9-18634C888718}"/>
              </a:ext>
            </a:extLst>
          </p:cNvPr>
          <p:cNvPicPr>
            <a:picLocks noChangeAspect="1"/>
          </p:cNvPicPr>
          <p:nvPr/>
        </p:nvPicPr>
        <p:blipFill>
          <a:blip r:embed="rId2"/>
          <a:stretch>
            <a:fillRect/>
          </a:stretch>
        </p:blipFill>
        <p:spPr>
          <a:xfrm>
            <a:off x="6383571" y="2188847"/>
            <a:ext cx="5277252" cy="2549092"/>
          </a:xfrm>
          <a:prstGeom prst="rect">
            <a:avLst/>
          </a:prstGeom>
        </p:spPr>
      </p:pic>
      <p:pic>
        <p:nvPicPr>
          <p:cNvPr id="12" name="Picture 11">
            <a:extLst>
              <a:ext uri="{FF2B5EF4-FFF2-40B4-BE49-F238E27FC236}">
                <a16:creationId xmlns:a16="http://schemas.microsoft.com/office/drawing/2014/main" id="{D083BCF9-7C2B-A66C-2C59-403343295F6F}"/>
              </a:ext>
            </a:extLst>
          </p:cNvPr>
          <p:cNvPicPr>
            <a:picLocks noChangeAspect="1"/>
          </p:cNvPicPr>
          <p:nvPr/>
        </p:nvPicPr>
        <p:blipFill>
          <a:blip r:embed="rId3"/>
          <a:stretch>
            <a:fillRect/>
          </a:stretch>
        </p:blipFill>
        <p:spPr>
          <a:xfrm>
            <a:off x="1223453" y="2065002"/>
            <a:ext cx="4465707" cy="2796782"/>
          </a:xfrm>
          <a:prstGeom prst="rect">
            <a:avLst/>
          </a:prstGeom>
        </p:spPr>
      </p:pic>
      <p:sp>
        <p:nvSpPr>
          <p:cNvPr id="14" name="TextBox 13">
            <a:extLst>
              <a:ext uri="{FF2B5EF4-FFF2-40B4-BE49-F238E27FC236}">
                <a16:creationId xmlns:a16="http://schemas.microsoft.com/office/drawing/2014/main" id="{68C06F84-AC82-5CC1-5EF8-078AF80C4583}"/>
              </a:ext>
            </a:extLst>
          </p:cNvPr>
          <p:cNvSpPr txBox="1"/>
          <p:nvPr/>
        </p:nvSpPr>
        <p:spPr>
          <a:xfrm>
            <a:off x="3456306" y="570436"/>
            <a:ext cx="4986808" cy="746358"/>
          </a:xfrm>
          <a:prstGeom prst="rect">
            <a:avLst/>
          </a:prstGeom>
          <a:noFill/>
        </p:spPr>
        <p:txBody>
          <a:bodyPr wrap="square">
            <a:spAutoFit/>
          </a:bodyPr>
          <a:lstStyle/>
          <a:p>
            <a:pPr algn="ctr"/>
            <a:r>
              <a:rPr kumimoji="0" lang="en"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a:t>
            </a:r>
            <a:r>
              <a:rPr kumimoji="0" lang="e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 sz="2000" b="1" i="0" u="sng" strike="noStrike" kern="1200" cap="none" spc="0" normalizeH="0" baseline="0" noProof="0" dirty="0">
                <a:ln>
                  <a:noFill/>
                </a:ln>
                <a:solidFill>
                  <a:prstClr val="black"/>
                </a:solidFill>
                <a:effectLst/>
                <a:uLnTx/>
                <a:uFillTx/>
                <a:ea typeface="+mj-ea"/>
                <a:cs typeface="+mj-cs"/>
              </a:rPr>
              <a:t>ADVANTAGES OF THE FUSION</a:t>
            </a:r>
          </a:p>
          <a:p>
            <a:pPr marL="514350" algn="ctr">
              <a:spcBef>
                <a:spcPts val="300"/>
              </a:spcBef>
            </a:pPr>
            <a:r>
              <a:rPr kumimoji="0" lang="en" sz="2000" b="1" i="0" u="sng"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Density</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energy </a:t>
            </a:r>
            <a:r>
              <a:rPr kumimoji="0" lang="en" sz="2000" b="1" i="0" u="sng"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specification​</a:t>
            </a:r>
            <a:r>
              <a:rPr kumimoji="0" lang="en"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 name="Footer Placeholder 4">
            <a:extLst>
              <a:ext uri="{FF2B5EF4-FFF2-40B4-BE49-F238E27FC236}">
                <a16:creationId xmlns:a16="http://schemas.microsoft.com/office/drawing/2014/main" id="{1044980B-52AB-CD9A-2209-51FCF489B090}"/>
              </a:ext>
            </a:extLst>
          </p:cNvPr>
          <p:cNvSpPr>
            <a:spLocks noGrp="1"/>
          </p:cNvSpPr>
          <p:nvPr>
            <p:ph type="ftr" sz="quarter" idx="11"/>
          </p:nvPr>
        </p:nvSpPr>
        <p:spPr>
          <a:xfrm>
            <a:off x="4038600" y="6356350"/>
            <a:ext cx="4217126" cy="365125"/>
          </a:xfrm>
        </p:spPr>
        <p:txBody>
          <a:bodyPr/>
          <a:lstStyle/>
          <a:p>
            <a:r>
              <a:rPr lang="en" dirty="0"/>
              <a:t>Believe </a:t>
            </a:r>
            <a:r>
              <a:rPr lang="en" dirty="0">
                <a:solidFill>
                  <a:srgbClr val="00B050"/>
                </a:solidFill>
              </a:rPr>
              <a:t>Green </a:t>
            </a:r>
            <a:r>
              <a:rPr lang="en" dirty="0"/>
              <a:t>LLC </a:t>
            </a:r>
            <a:r>
              <a:rPr lang="en" i="1" dirty="0"/>
              <a:t>- </a:t>
            </a:r>
            <a:r>
              <a:rPr lang="en" b="1" i="1" dirty="0"/>
              <a:t>“The </a:t>
            </a:r>
            <a:r>
              <a:rPr lang="es-ES" b="1" i="1" dirty="0"/>
              <a:t>Nuclear Fusion</a:t>
            </a:r>
            <a:r>
              <a:rPr lang="en" b="1" i="1" dirty="0"/>
              <a:t> - The ITER Project”</a:t>
            </a:r>
          </a:p>
        </p:txBody>
      </p:sp>
      <p:sp>
        <p:nvSpPr>
          <p:cNvPr id="3" name="Date Placeholder 4">
            <a:extLst>
              <a:ext uri="{FF2B5EF4-FFF2-40B4-BE49-F238E27FC236}">
                <a16:creationId xmlns:a16="http://schemas.microsoft.com/office/drawing/2014/main" id="{43495F0C-3C65-C4FE-5782-6A3D0E48CE08}"/>
              </a:ext>
            </a:extLst>
          </p:cNvPr>
          <p:cNvSpPr>
            <a:spLocks noGrp="1"/>
          </p:cNvSpPr>
          <p:nvPr>
            <p:ph type="dt" sz="half" idx="10"/>
          </p:nvPr>
        </p:nvSpPr>
        <p:spPr>
          <a:xfrm>
            <a:off x="880492" y="6359525"/>
            <a:ext cx="2743200" cy="365125"/>
          </a:xfrm>
        </p:spPr>
        <p:txBody>
          <a:bodyPr/>
          <a:lstStyle/>
          <a:p>
            <a:r>
              <a:rPr lang="en" sz="1400" dirty="0">
                <a:latin typeface="Sylfaen" panose="010A0502050306030303" pitchFamily="18" charset="0"/>
              </a:rPr>
              <a:t>November 25</a:t>
            </a:r>
          </a:p>
        </p:txBody>
      </p:sp>
    </p:spTree>
    <p:extLst>
      <p:ext uri="{BB962C8B-B14F-4D97-AF65-F5344CB8AC3E}">
        <p14:creationId xmlns:p14="http://schemas.microsoft.com/office/powerpoint/2010/main" val="1863453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14167</TotalTime>
  <Words>4002</Words>
  <Application>Microsoft Office PowerPoint</Application>
  <PresentationFormat>Widescreen</PresentationFormat>
  <Paragraphs>482</Paragraphs>
  <Slides>45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Calibri</vt:lpstr>
      <vt:lpstr>Calibri Light</vt:lpstr>
      <vt:lpstr>Courier New</vt:lpstr>
      <vt:lpstr>Sylfaen</vt:lpstr>
      <vt:lpstr>Symbol</vt:lpstr>
      <vt:lpstr>Times New Roman</vt:lpstr>
      <vt:lpstr>Office Theme</vt:lpstr>
      <vt:lpstr>PowerPoint Presentation</vt:lpstr>
      <vt:lpstr>PowerPoint Presentation</vt:lpstr>
      <vt:lpstr>1.a - FISSION - FUSION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Ricardo Gallo</dc:creator>
  <cp:lastModifiedBy>Ricardo Gallo</cp:lastModifiedBy>
  <cp:revision>95</cp:revision>
  <cp:lastPrinted>2023-06-02T17:24:26Z</cp:lastPrinted>
  <dcterms:created xsi:type="dcterms:W3CDTF">2023-04-04T07:12:33Z</dcterms:created>
  <dcterms:modified xsi:type="dcterms:W3CDTF">2026-05-26T19:25:29Z</dcterms:modified>
</cp:coreProperties>
</file>