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71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November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November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November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492" y="6359525"/>
            <a:ext cx="2743200" cy="365125"/>
          </a:xfrm>
        </p:spPr>
        <p:txBody>
          <a:bodyPr/>
          <a:lstStyle/>
          <a:p>
            <a:r>
              <a:rPr lang="en" sz="1600" dirty="0">
                <a:latin typeface="Sylfaen" panose="010A0502050306030303" pitchFamily="18" charset="0"/>
              </a:rPr>
              <a:t>November 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947416" y="1867057"/>
            <a:ext cx="609600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NUCLEAR FUSION</a:t>
            </a:r>
          </a:p>
          <a:p>
            <a:pPr marR="0" lvl="0" algn="ctr">
              <a:spcBef>
                <a:spcPts val="1200"/>
              </a:spcBef>
              <a:spcAft>
                <a:spcPts val="0"/>
              </a:spcAft>
              <a:buSzPts val="1000"/>
            </a:pPr>
            <a:r>
              <a:rPr lang="en" sz="2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“ITER” PROJECT</a:t>
            </a:r>
            <a:endParaRPr lang="en-US" sz="24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48000" y="4644568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Speaker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Ricardo Gallo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217126" cy="365125"/>
          </a:xfrm>
        </p:spPr>
        <p:txBody>
          <a:bodyPr/>
          <a:lstStyle/>
          <a:p>
            <a:r>
              <a:rPr lang="en" dirty="0"/>
              <a:t>Believe </a:t>
            </a:r>
            <a:r>
              <a:rPr lang="en" dirty="0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“The </a:t>
            </a:r>
            <a:r>
              <a:rPr lang="es-ES" b="1" i="1" dirty="0"/>
              <a:t>Nuclear Fusion</a:t>
            </a:r>
            <a:r>
              <a:rPr lang="en" b="1" i="1" dirty="0"/>
              <a:t> - The ITER Project”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42616" y="859589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NFR-01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51316" y="423820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INDEX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838200" y="1004432"/>
            <a:ext cx="4949734" cy="5178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FISSION – FUSION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NUCLEAR FUSION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ADVANTAGES OF THE MERGER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Radioactivity Level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Specific energy density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COULOMB REPULSION - </a:t>
            </a: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FUSION REACTION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THE ENERGY PRODUCED BY </a:t>
            </a: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FUSION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THE TOKAMAK REACTOR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500 MW of fusion power from 50 MW of input heating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Diagram of the Relative Positioning of the </a:t>
            </a:r>
            <a:r>
              <a:rPr lang="en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Magnets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The Composition of Magnetic Fields</a:t>
            </a: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Toroidal</a:t>
            </a: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lang="en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Magnets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Poloidal</a:t>
            </a: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lang="en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Magnets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Central </a:t>
            </a:r>
            <a:r>
              <a:rPr lang="en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Solenoid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Cryostat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Blankets</a:t>
            </a:r>
          </a:p>
          <a:p>
            <a:pPr marL="742950" lvl="1" indent="-285750"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The </a:t>
            </a:r>
            <a:r>
              <a:rPr lang="en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Safety</a:t>
            </a: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lang="en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Factor </a:t>
            </a: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, «q»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Plasma Shaping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Plasma Shaping. Typical Parameters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Blankets - Tritium Generation (T)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Heat Recovery Product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431D367B-41FB-D3C1-F595-1E14AE58EEF3}"/>
              </a:ext>
            </a:extLst>
          </p:cNvPr>
          <p:cNvSpPr txBox="1"/>
          <p:nvPr/>
        </p:nvSpPr>
        <p:spPr>
          <a:xfrm>
            <a:off x="6130830" y="1004432"/>
            <a:ext cx="5347063" cy="4178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HEATING SYSTEMS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Ohmic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Neutral Beam </a:t>
            </a:r>
            <a:r>
              <a:rPr kumimoji="0" lang="en" sz="1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Injection </a:t>
            </a:r>
            <a:r>
              <a:rPr kumimoji="0" lang="en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(NBI)</a:t>
            </a: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Electromagnetic Waves - Dispersion Relationship Diagram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Ion Cyclotron - (ICRH) - Electron Cyclotron (ECRH)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Upper Hybrid (UH) and Lower Hybrid (LH)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n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Powers and Frequencies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CONFINEMENT </a:t>
            </a:r>
            <a:r>
              <a:rPr lang="en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- </a:t>
            </a: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Gravitational, Magnetic, Inertial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BURNING PLASMA - Fusion energy gain (Q)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TYPICAL SEQUENCE OF EVENTS IN A TOKAMAK DISCHARGE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" sz="1400" dirty="0">
                <a:solidFill>
                  <a:srgbClr val="000000"/>
                </a:solidFill>
                <a:latin typeface="Calibri" panose="020F0502020204030204" pitchFamily="34" charset="0"/>
              </a:rPr>
              <a:t>CONSTRUCTION SITE (a)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CONSTRUCTION SITE (b)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" sz="14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Beyond </a:t>
            </a: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ITER – DEMO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PRIVATE NUCLEAR FUSION PLANTS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CHRONOLOGY OF PUBLIC/PRIVATE INITIATIVES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CONCLUSIONS AND RECOMMENDATIONS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AF7D3E8-0DD0-234B-FA76-E9F3E804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217126" cy="365125"/>
          </a:xfrm>
        </p:spPr>
        <p:txBody>
          <a:bodyPr/>
          <a:lstStyle/>
          <a:p>
            <a:r>
              <a:rPr lang="en" dirty="0"/>
              <a:t>Believe </a:t>
            </a:r>
            <a:r>
              <a:rPr lang="en" dirty="0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“The </a:t>
            </a:r>
            <a:r>
              <a:rPr lang="es-ES" b="1" i="1" dirty="0"/>
              <a:t>Nuclear Fusion</a:t>
            </a:r>
            <a:r>
              <a:rPr lang="en" b="1" i="1" dirty="0"/>
              <a:t> - The ITER Project”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A639AF-8F2F-DE53-5F22-A9145BAA22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492" y="6359525"/>
            <a:ext cx="2743200" cy="365125"/>
          </a:xfrm>
        </p:spPr>
        <p:txBody>
          <a:bodyPr/>
          <a:lstStyle/>
          <a:p>
            <a:r>
              <a:rPr lang="en" sz="1400" dirty="0">
                <a:latin typeface="Sylfaen" panose="010A0502050306030303" pitchFamily="18" charset="0"/>
              </a:rPr>
              <a:t>November 25</a:t>
            </a: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14137</TotalTime>
  <Words>229</Words>
  <Application>Microsoft Office PowerPoint</Application>
  <PresentationFormat>Widescreen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95</cp:revision>
  <cp:lastPrinted>2023-06-02T17:24:26Z</cp:lastPrinted>
  <dcterms:created xsi:type="dcterms:W3CDTF">2023-04-04T07:12:33Z</dcterms:created>
  <dcterms:modified xsi:type="dcterms:W3CDTF">2025-11-10T13:43:16Z</dcterms:modified>
</cp:coreProperties>
</file>