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315200" cy="9601200"/>
  <p:defaultTextStyle>
    <a:defPPr>
      <a:defRPr lang="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2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2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November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November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November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266305" y="2052593"/>
            <a:ext cx="9659389" cy="1261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PRODUCCIÓN DIRECTA DE ELECTRICIDAD A PARTIR DE FUSIÓN NUCLEAR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Campo </a:t>
            </a:r>
            <a:r>
              <a:rPr lang="es" sz="20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invertido</a:t>
            </a:r>
            <a:r>
              <a:rPr lang="e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s" sz="2000" b="1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Configuración </a:t>
            </a:r>
            <a:r>
              <a:rPr lang="e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(FRC) - </a:t>
            </a:r>
            <a:r>
              <a:rPr lang="es" sz="20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(Configuración de campo inverso)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20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Reactor POLARIS de HELION Energy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81244" y="452818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Relatore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EE. UU.)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6310746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 PRODUCCIÓN DIRECTA DE ELECTRICIDAD A PARTIR DE LA FUSIÓN NUCLEAR </a:t>
            </a:r>
            <a:r>
              <a:rPr kumimoji="0" lang="e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</a:t>
            </a:r>
            <a:endParaRPr lang="it-IT" b="1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846832" y="84612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NFR-03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52CD8-1A18-C243-A568-504C8C0478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z="1400" smtClean="0"/>
              <a:t>November 25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492295" y="395206"/>
            <a:ext cx="2473236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ÍNDICE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578566" y="1205233"/>
            <a:ext cx="5657642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e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FISIÓN - FUSIÓN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FUSIÓN NUCLEAR - El estado de la materia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ACERCARSE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ENFOQUE - CONFINAMIENTO MAGNÉTICO</a:t>
            </a:r>
            <a:endParaRPr lang="en-US" i="1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ENFOQUE - CONFINAMIENTO INERCIAL</a:t>
            </a:r>
          </a:p>
          <a:p>
            <a:pPr marR="0" lvl="0">
              <a:spcBef>
                <a:spcPts val="600"/>
              </a:spcBef>
              <a:spcAft>
                <a:spcPts val="0"/>
              </a:spcAft>
            </a:pPr>
            <a:r>
              <a:rPr lang="e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5. APROXIMACIÓN - CONFINAMIENTO INERCIAL </a:t>
            </a:r>
            <a:r>
              <a:rPr lang="es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(cont.)</a:t>
            </a:r>
          </a:p>
          <a:p>
            <a:pPr marR="0" lvl="0">
              <a:spcBef>
                <a:spcPts val="600"/>
              </a:spcBef>
              <a:spcAft>
                <a:spcPts val="0"/>
              </a:spcAft>
            </a:pPr>
            <a:r>
              <a:rPr lang="e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6. ENFOQUE - CONFINAMIENTO ESPECÍFICO (CRF)</a:t>
            </a:r>
          </a:p>
          <a:p>
            <a:pPr marL="347663" marR="0" lvl="0" indent="-347663">
              <a:spcBef>
                <a:spcPts val="600"/>
              </a:spcBef>
              <a:spcAft>
                <a:spcPts val="0"/>
              </a:spcAft>
              <a:buAutoNum type="arabicPeriod" startAt="7"/>
            </a:pPr>
            <a:r>
              <a:rPr lang="e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HELION ENERGY, Inc. – EL REACTOR POLARIS</a:t>
            </a:r>
          </a:p>
          <a:p>
            <a:pPr marR="0" lvl="0">
              <a:spcBef>
                <a:spcPts val="600"/>
              </a:spcBef>
              <a:spcAft>
                <a:spcPts val="0"/>
              </a:spcAft>
            </a:pPr>
            <a:r>
              <a:rPr lang="e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7. HELION ENERGY, Inc. – EL REACTOR POLARIS </a:t>
            </a:r>
            <a:r>
              <a:rPr lang="es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( </a:t>
            </a:r>
            <a:r>
              <a:rPr lang="es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cont </a:t>
            </a:r>
            <a:r>
              <a:rPr lang="es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.)</a:t>
            </a:r>
          </a:p>
          <a:p>
            <a:pPr marL="347663" indent="-347663">
              <a:spcBef>
                <a:spcPts val="600"/>
              </a:spcBef>
              <a:buAutoNum type="arabicPeriod" startAt="7"/>
            </a:pPr>
            <a:r>
              <a:rPr lang="es" dirty="0">
                <a:solidFill>
                  <a:srgbClr val="000000"/>
                </a:solidFill>
                <a:latin typeface="Calibri" panose="020F0502020204030204" pitchFamily="34" charset="0"/>
              </a:rPr>
              <a:t>HELION ENERGY, Inc. – EL REACTOR POLARIS </a:t>
            </a:r>
            <a:r>
              <a:rPr lang="es" i="1" dirty="0">
                <a:solidFill>
                  <a:srgbClr val="000000"/>
                </a:solidFill>
                <a:latin typeface="Calibri" panose="020F0502020204030204" pitchFamily="34" charset="0"/>
              </a:rPr>
              <a:t>( </a:t>
            </a:r>
            <a:r>
              <a:rPr lang="es" i="1" dirty="0" err="1">
                <a:solidFill>
                  <a:srgbClr val="000000"/>
                </a:solidFill>
                <a:latin typeface="Calibri" panose="020F0502020204030204" pitchFamily="34" charset="0"/>
              </a:rPr>
              <a:t>cont </a:t>
            </a:r>
            <a:r>
              <a:rPr lang="es" i="1" dirty="0">
                <a:solidFill>
                  <a:srgbClr val="000000"/>
                </a:solidFill>
                <a:latin typeface="Calibri" panose="020F0502020204030204" pitchFamily="34" charset="0"/>
              </a:rPr>
              <a:t>.)</a:t>
            </a:r>
          </a:p>
          <a:p>
            <a:pPr marL="347663" indent="-347663">
              <a:spcBef>
                <a:spcPts val="600"/>
              </a:spcBef>
              <a:buAutoNum type="arabicPeriod" startAt="7"/>
            </a:pPr>
            <a:r>
              <a:rPr lang="es" dirty="0">
                <a:solidFill>
                  <a:srgbClr val="000000"/>
                </a:solidFill>
                <a:latin typeface="Calibri" panose="020F0502020204030204" pitchFamily="34" charset="0"/>
              </a:rPr>
              <a:t>Las fases del FRC</a:t>
            </a:r>
          </a:p>
          <a:p>
            <a:pPr marL="347663" indent="-347663">
              <a:spcBef>
                <a:spcPts val="600"/>
              </a:spcBef>
              <a:buAutoNum type="arabicPeriod" startAt="7"/>
            </a:pPr>
            <a:r>
              <a:rPr lang="es" dirty="0">
                <a:solidFill>
                  <a:srgbClr val="000000"/>
                </a:solidFill>
                <a:latin typeface="Calibri" panose="020F0502020204030204" pitchFamily="34" charset="0"/>
              </a:rPr>
              <a:t>CONFIGURACIÓN DE CAMPO INVERTIDO (FRC)</a:t>
            </a:r>
          </a:p>
          <a:p>
            <a:pPr>
              <a:spcBef>
                <a:spcPts val="600"/>
              </a:spcBef>
            </a:pPr>
            <a:r>
              <a:rPr lang="es" dirty="0">
                <a:solidFill>
                  <a:srgbClr val="000000"/>
                </a:solidFill>
                <a:latin typeface="Calibri" panose="020F0502020204030204" pitchFamily="34" charset="0"/>
              </a:rPr>
              <a:t>9. CONFIGURACIÓN DE CAMPO INVERTIDO (FRC) </a:t>
            </a:r>
            <a:r>
              <a:rPr lang="es" i="1" dirty="0">
                <a:solidFill>
                  <a:srgbClr val="000000"/>
                </a:solidFill>
                <a:latin typeface="Calibri" panose="020F0502020204030204" pitchFamily="34" charset="0"/>
              </a:rPr>
              <a:t>(cont.)</a:t>
            </a:r>
            <a:endParaRPr lang="it-IT" i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0578E-2E65-D571-6957-2E266A600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6310746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 PRODUCCIÓN DIRECTA DE ELECTRICIDAD A PARTIR DE LA FUSIÓN NUCLEAR </a:t>
            </a:r>
            <a:r>
              <a:rPr kumimoji="0" lang="es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</a:t>
            </a:r>
            <a:endParaRPr lang="it-IT" b="1" i="1" dirty="0"/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9623670E-C8B4-E080-890A-1F1073A5A14D}"/>
              </a:ext>
            </a:extLst>
          </p:cNvPr>
          <p:cNvSpPr txBox="1"/>
          <p:nvPr/>
        </p:nvSpPr>
        <p:spPr>
          <a:xfrm>
            <a:off x="6530566" y="1205233"/>
            <a:ext cx="5473654" cy="367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0"/>
              <a:tabLst/>
              <a:defRPr/>
            </a:pPr>
            <a:r>
              <a:rPr kumimoji="0" lang="e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RECUPERACIÓN DIRECTA DE ELECTRICIDAD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11. CONFIGURACIÓN INVERTIDA DE CAMPO (FRC) - (MOVER)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2"/>
              <a:tabLst/>
              <a:defRPr/>
            </a:pPr>
            <a:r>
              <a:rPr kumimoji="0" lang="e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ESPECIFICACIONES DE DISEÑO DE POLARIS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2"/>
              <a:tabLst/>
              <a:defRPr/>
            </a:pPr>
            <a:r>
              <a:rPr kumimoji="0" lang="e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COMBUSTIBLE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4"/>
              <a:tabLst/>
              <a:defRPr/>
            </a:pPr>
            <a:r>
              <a:rPr kumimoji="0" lang="e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LICENCIA</a:t>
            </a:r>
          </a:p>
          <a:p>
            <a:pPr marL="401638" marR="0" lvl="0" indent="-401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5"/>
              <a:tabLst/>
              <a:defRPr/>
            </a:pPr>
            <a:r>
              <a:rPr kumimoji="0" lang="e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CONSTRUCCIÓN DE LA CENTRAL DE FUSIÓN NUCLEAR “ORION”</a:t>
            </a:r>
          </a:p>
          <a:p>
            <a:pPr marL="401638" marR="0" lvl="0" indent="-401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6"/>
              <a:tabLst/>
              <a:defRPr/>
            </a:pPr>
            <a:r>
              <a:rPr kumimoji="0" lang="e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Fusión nuclear: Microsoft y Helion Energy anuncian</a:t>
            </a:r>
          </a:p>
          <a:p>
            <a:pPr marL="401638" marR="0" lvl="0" indent="-4016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arabicPeriod" startAt="16"/>
              <a:tabLst/>
              <a:defRPr/>
            </a:pPr>
            <a:r>
              <a:rPr kumimoji="0" lang="es" sz="18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FUSIÓN NUCLEAR: ANUNCIO DE MICROSOFT Y HELION ENERGY </a:t>
            </a:r>
            <a:r>
              <a:rPr kumimoji="0" lang="e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 </a:t>
            </a:r>
            <a:r>
              <a:rPr kumimoji="0" lang="e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cont </a:t>
            </a:r>
            <a:r>
              <a:rPr kumimoji="0" lang="e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.)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F2F045F2-6B76-688D-3DAF-CB984B09B4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z="1400" smtClean="0"/>
              <a:t>November 25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21381</TotalTime>
  <Words>230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134</cp:revision>
  <cp:lastPrinted>2025-08-10T09:21:26Z</cp:lastPrinted>
  <dcterms:created xsi:type="dcterms:W3CDTF">2023-04-04T07:12:33Z</dcterms:created>
  <dcterms:modified xsi:type="dcterms:W3CDTF">2025-11-29T17:02:05Z</dcterms:modified>
</cp:coreProperties>
</file>