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48" r:id="rId1"/>
  </p:sldMasterIdLst>
  <p:notesMasterIdLst>
    <p:notesMasterId r:id="rId26"/>
  </p:notesMasterIdLst>
  <p:handoutMasterIdLst>
    <p:handoutMasterId r:id="rId27"/>
  </p:handoutMasterIdLst>
  <p:sldIdLst>
    <p:sldId id="257" r:id="rId2"/>
    <p:sldId id="296" r:id="rId3"/>
    <p:sldId id="298" r:id="rId4"/>
    <p:sldId id="331" r:id="rId5"/>
    <p:sldId id="332" r:id="rId6"/>
    <p:sldId id="333" r:id="rId7"/>
    <p:sldId id="334" r:id="rId8"/>
    <p:sldId id="338" r:id="rId9"/>
    <p:sldId id="336" r:id="rId10"/>
    <p:sldId id="339" r:id="rId11"/>
    <p:sldId id="342" r:id="rId12"/>
    <p:sldId id="341" r:id="rId13"/>
    <p:sldId id="340" r:id="rId14"/>
    <p:sldId id="347" r:id="rId15"/>
    <p:sldId id="346" r:id="rId16"/>
    <p:sldId id="345" r:id="rId17"/>
    <p:sldId id="344" r:id="rId18"/>
    <p:sldId id="343" r:id="rId19"/>
    <p:sldId id="351" r:id="rId20"/>
    <p:sldId id="350" r:id="rId21"/>
    <p:sldId id="349" r:id="rId22"/>
    <p:sldId id="348" r:id="rId23"/>
    <p:sldId id="352" r:id="rId24"/>
    <p:sldId id="324" r:id="rId25"/>
  </p:sldIdLst>
  <p:sldSz cx="12192000" cy="6858000"/>
  <p:notesSz cx="7023100" cy="9309100"/>
  <p:defaultTextStyle>
    <a:defPPr>
      <a:defRPr lang="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572075B-7DEF-4C1A-A34F-A173A46FBDEF}">
          <p14:sldIdLst>
            <p14:sldId id="257"/>
            <p14:sldId id="296"/>
            <p14:sldId id="298"/>
            <p14:sldId id="331"/>
            <p14:sldId id="332"/>
            <p14:sldId id="333"/>
          </p14:sldIdLst>
        </p14:section>
        <p14:section name="Untitled Section" id="{417FA488-4383-4434-A3A3-DA119E3F2AD3}">
          <p14:sldIdLst>
            <p14:sldId id="334"/>
            <p14:sldId id="338"/>
            <p14:sldId id="336"/>
            <p14:sldId id="339"/>
            <p14:sldId id="342"/>
            <p14:sldId id="341"/>
            <p14:sldId id="340"/>
            <p14:sldId id="347"/>
            <p14:sldId id="346"/>
            <p14:sldId id="345"/>
            <p14:sldId id="344"/>
            <p14:sldId id="343"/>
            <p14:sldId id="351"/>
            <p14:sldId id="350"/>
            <p14:sldId id="349"/>
            <p14:sldId id="348"/>
            <p14:sldId id="352"/>
          </p14:sldIdLst>
        </p14:section>
        <p14:section name="Untitled Section" id="{C7F61AC9-31C6-4719-9AE2-01712F68994E}">
          <p14:sldIdLst>
            <p14:sldId id="32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52344F-E596-4A9F-9A38-CF913E2B22D9}" v="43" dt="2024-08-05T11:19:24.2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5726" autoAdjust="0"/>
  </p:normalViewPr>
  <p:slideViewPr>
    <p:cSldViewPr snapToGrid="0">
      <p:cViewPr varScale="1">
        <p:scale>
          <a:sx n="84" d="100"/>
          <a:sy n="84" d="100"/>
        </p:scale>
        <p:origin x="490"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430E2CF-9FE4-C7EE-5159-E1EEF72E242D}"/>
              </a:ext>
            </a:extLst>
          </p:cNvPr>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r>
              <a:rPr lang="en-US"/>
              <a:t>believegreen</a:t>
            </a:r>
          </a:p>
        </p:txBody>
      </p:sp>
      <p:sp>
        <p:nvSpPr>
          <p:cNvPr id="3" name="Date Placeholder 2">
            <a:extLst>
              <a:ext uri="{FF2B5EF4-FFF2-40B4-BE49-F238E27FC236}">
                <a16:creationId xmlns:a16="http://schemas.microsoft.com/office/drawing/2014/main" id="{78437460-8E13-4187-7B6E-56802A007957}"/>
              </a:ext>
            </a:extLst>
          </p:cNvPr>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8BAEBA6C-EEAD-4BA8-A44D-A3E6A108A7D8}" type="datetimeFigureOut">
              <a:rPr lang="en-US" smtClean="0"/>
              <a:t>6/26/2025</a:t>
            </a:fld>
            <a:endParaRPr lang="en-US"/>
          </a:p>
        </p:txBody>
      </p:sp>
      <p:sp>
        <p:nvSpPr>
          <p:cNvPr id="4" name="Footer Placeholder 3">
            <a:extLst>
              <a:ext uri="{FF2B5EF4-FFF2-40B4-BE49-F238E27FC236}">
                <a16:creationId xmlns:a16="http://schemas.microsoft.com/office/drawing/2014/main" id="{074034D1-80D7-6B01-9B36-1D232BB9D3A3}"/>
              </a:ext>
            </a:extLst>
          </p:cNvPr>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r>
              <a:rPr lang="en-US"/>
              <a:t>believegreen LLC</a:t>
            </a:r>
          </a:p>
        </p:txBody>
      </p:sp>
      <p:sp>
        <p:nvSpPr>
          <p:cNvPr id="5" name="Slide Number Placeholder 4">
            <a:extLst>
              <a:ext uri="{FF2B5EF4-FFF2-40B4-BE49-F238E27FC236}">
                <a16:creationId xmlns:a16="http://schemas.microsoft.com/office/drawing/2014/main" id="{3AA01FB1-AA1C-85BA-E4A1-DED8EE0D7947}"/>
              </a:ext>
            </a:extLst>
          </p:cNvPr>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B5EED5C-9A77-4B15-BF0B-521D4A9D288D}" type="slidenum">
              <a:rPr lang="en-US" smtClean="0"/>
              <a:t>‹#›</a:t>
            </a:fld>
            <a:endParaRPr lang="en-US"/>
          </a:p>
        </p:txBody>
      </p:sp>
    </p:spTree>
    <p:extLst>
      <p:ext uri="{BB962C8B-B14F-4D97-AF65-F5344CB8AC3E}">
        <p14:creationId xmlns:p14="http://schemas.microsoft.com/office/powerpoint/2010/main" val="16387500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r>
              <a:rPr lang="en-US"/>
              <a:t>believegreen</a:t>
            </a:r>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48C37B65-D79B-4B33-AD00-308A92250601}" type="datetimeFigureOut">
              <a:rPr lang="en-US" smtClean="0"/>
              <a:t>6/26/2025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r>
              <a:rPr lang="en-US"/>
              <a:t>believegreen LLC</a:t>
            </a:r>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4B5879D2-F573-429A-9A49-F0EF69A1D10B}" type="slidenum">
              <a:rPr lang="en-US" smtClean="0"/>
              <a:t>‹#›</a:t>
            </a:fld>
            <a:endParaRPr lang="en-US"/>
          </a:p>
        </p:txBody>
      </p:sp>
    </p:spTree>
    <p:extLst>
      <p:ext uri="{BB962C8B-B14F-4D97-AF65-F5344CB8AC3E}">
        <p14:creationId xmlns:p14="http://schemas.microsoft.com/office/powerpoint/2010/main" val="259364773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87B87-62A3-2FB5-CFEA-62B5971284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2936BC-0827-9CA8-5B16-3F4249D631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50645A-C6C4-9D02-F5A9-70974CBF7FF7}"/>
              </a:ext>
            </a:extLst>
          </p:cNvPr>
          <p:cNvSpPr>
            <a:spLocks noGrp="1"/>
          </p:cNvSpPr>
          <p:nvPr>
            <p:ph type="dt" sz="half" idx="10"/>
          </p:nvPr>
        </p:nvSpPr>
        <p:spPr/>
        <p:txBody>
          <a:bodyPr/>
          <a:lstStyle/>
          <a:p>
            <a:fld id="{38A54F3B-D183-4575-A9BC-A8CB848E0021}" type="datetime6">
              <a:rPr lang="en-US" smtClean="0"/>
              <a:t>June 25</a:t>
            </a:fld>
            <a:endParaRPr lang="en-US"/>
          </a:p>
        </p:txBody>
      </p:sp>
      <p:sp>
        <p:nvSpPr>
          <p:cNvPr id="5" name="Footer Placeholder 4">
            <a:extLst>
              <a:ext uri="{FF2B5EF4-FFF2-40B4-BE49-F238E27FC236}">
                <a16:creationId xmlns:a16="http://schemas.microsoft.com/office/drawing/2014/main" id="{9C69F200-D377-5A7F-3148-A0DFE06E0803}"/>
              </a:ext>
            </a:extLst>
          </p:cNvPr>
          <p:cNvSpPr>
            <a:spLocks noGrp="1"/>
          </p:cNvSpPr>
          <p:nvPr>
            <p:ph type="ftr" sz="quarter" idx="11"/>
          </p:nvPr>
        </p:nvSpPr>
        <p:spPr/>
        <p:txBody>
          <a:bodyPr/>
          <a:lstStyle/>
          <a:p>
            <a:r>
              <a:rPr lang="en-US"/>
              <a:t>Believegreen LLC</a:t>
            </a:r>
          </a:p>
        </p:txBody>
      </p:sp>
      <p:sp>
        <p:nvSpPr>
          <p:cNvPr id="6" name="Slide Number Placeholder 5">
            <a:extLst>
              <a:ext uri="{FF2B5EF4-FFF2-40B4-BE49-F238E27FC236}">
                <a16:creationId xmlns:a16="http://schemas.microsoft.com/office/drawing/2014/main" id="{CA7A51A2-A723-0EA6-FB58-7C2E31991E5B}"/>
              </a:ext>
            </a:extLst>
          </p:cNvPr>
          <p:cNvSpPr>
            <a:spLocks noGrp="1"/>
          </p:cNvSpPr>
          <p:nvPr>
            <p:ph type="sldNum" sz="quarter" idx="12"/>
          </p:nvPr>
        </p:nvSpPr>
        <p:spPr/>
        <p:txBody>
          <a:bodyPr/>
          <a:lstStyle/>
          <a:p>
            <a:fld id="{55FCEEC9-82A2-4BB3-AB98-D18095280961}" type="slidenum">
              <a:rPr lang="en-US" smtClean="0"/>
              <a:t>‹#›</a:t>
            </a:fld>
            <a:endParaRPr lang="en-US"/>
          </a:p>
        </p:txBody>
      </p:sp>
    </p:spTree>
    <p:extLst>
      <p:ext uri="{BB962C8B-B14F-4D97-AF65-F5344CB8AC3E}">
        <p14:creationId xmlns:p14="http://schemas.microsoft.com/office/powerpoint/2010/main" val="1798548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B842B-4A9C-B625-41AB-C657C76060B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70E8EAB-B45C-2C01-C766-E7F1906652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B3E25A-ED55-C1EE-7C7B-B8774034BC6A}"/>
              </a:ext>
            </a:extLst>
          </p:cNvPr>
          <p:cNvSpPr>
            <a:spLocks noGrp="1"/>
          </p:cNvSpPr>
          <p:nvPr>
            <p:ph type="dt" sz="half" idx="10"/>
          </p:nvPr>
        </p:nvSpPr>
        <p:spPr/>
        <p:txBody>
          <a:bodyPr/>
          <a:lstStyle/>
          <a:p>
            <a:fld id="{4183B8A7-EA4B-495C-991C-CF81766C97C6}" type="datetime6">
              <a:rPr lang="en-US" smtClean="0"/>
              <a:t>June 25</a:t>
            </a:fld>
            <a:endParaRPr lang="en-US"/>
          </a:p>
        </p:txBody>
      </p:sp>
      <p:sp>
        <p:nvSpPr>
          <p:cNvPr id="5" name="Footer Placeholder 4">
            <a:extLst>
              <a:ext uri="{FF2B5EF4-FFF2-40B4-BE49-F238E27FC236}">
                <a16:creationId xmlns:a16="http://schemas.microsoft.com/office/drawing/2014/main" id="{4083976B-25F6-0265-3C83-1AEADFF5307A}"/>
              </a:ext>
            </a:extLst>
          </p:cNvPr>
          <p:cNvSpPr>
            <a:spLocks noGrp="1"/>
          </p:cNvSpPr>
          <p:nvPr>
            <p:ph type="ftr" sz="quarter" idx="11"/>
          </p:nvPr>
        </p:nvSpPr>
        <p:spPr/>
        <p:txBody>
          <a:bodyPr/>
          <a:lstStyle/>
          <a:p>
            <a:r>
              <a:rPr lang="en-US"/>
              <a:t>Believegreen LLC</a:t>
            </a:r>
          </a:p>
        </p:txBody>
      </p:sp>
      <p:sp>
        <p:nvSpPr>
          <p:cNvPr id="6" name="Slide Number Placeholder 5">
            <a:extLst>
              <a:ext uri="{FF2B5EF4-FFF2-40B4-BE49-F238E27FC236}">
                <a16:creationId xmlns:a16="http://schemas.microsoft.com/office/drawing/2014/main" id="{14D59A7F-5294-B00B-40FA-AB07822E3861}"/>
              </a:ext>
            </a:extLst>
          </p:cNvPr>
          <p:cNvSpPr>
            <a:spLocks noGrp="1"/>
          </p:cNvSpPr>
          <p:nvPr>
            <p:ph type="sldNum" sz="quarter" idx="12"/>
          </p:nvPr>
        </p:nvSpPr>
        <p:spPr/>
        <p:txBody>
          <a:bodyPr/>
          <a:lstStyle/>
          <a:p>
            <a:fld id="{55FCEEC9-82A2-4BB3-AB98-D18095280961}" type="slidenum">
              <a:rPr lang="en-US" smtClean="0"/>
              <a:t>‹#›</a:t>
            </a:fld>
            <a:endParaRPr lang="en-US"/>
          </a:p>
        </p:txBody>
      </p:sp>
    </p:spTree>
    <p:extLst>
      <p:ext uri="{BB962C8B-B14F-4D97-AF65-F5344CB8AC3E}">
        <p14:creationId xmlns:p14="http://schemas.microsoft.com/office/powerpoint/2010/main" val="2077270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7B874C-97CC-EC67-FC00-529698A822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0649AA-F26D-2D84-02B1-A14177A92BE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1E0B04-77E5-B5B3-815B-A72ED19D2714}"/>
              </a:ext>
            </a:extLst>
          </p:cNvPr>
          <p:cNvSpPr>
            <a:spLocks noGrp="1"/>
          </p:cNvSpPr>
          <p:nvPr>
            <p:ph type="dt" sz="half" idx="10"/>
          </p:nvPr>
        </p:nvSpPr>
        <p:spPr/>
        <p:txBody>
          <a:bodyPr/>
          <a:lstStyle/>
          <a:p>
            <a:fld id="{029B20D5-C568-425F-8163-14A4E4DFCD81}" type="datetime6">
              <a:rPr lang="en-US" smtClean="0"/>
              <a:t>June 25</a:t>
            </a:fld>
            <a:endParaRPr lang="en-US"/>
          </a:p>
        </p:txBody>
      </p:sp>
      <p:sp>
        <p:nvSpPr>
          <p:cNvPr id="5" name="Footer Placeholder 4">
            <a:extLst>
              <a:ext uri="{FF2B5EF4-FFF2-40B4-BE49-F238E27FC236}">
                <a16:creationId xmlns:a16="http://schemas.microsoft.com/office/drawing/2014/main" id="{DB77771D-F9F8-1395-E49A-202240385573}"/>
              </a:ext>
            </a:extLst>
          </p:cNvPr>
          <p:cNvSpPr>
            <a:spLocks noGrp="1"/>
          </p:cNvSpPr>
          <p:nvPr>
            <p:ph type="ftr" sz="quarter" idx="11"/>
          </p:nvPr>
        </p:nvSpPr>
        <p:spPr/>
        <p:txBody>
          <a:bodyPr/>
          <a:lstStyle/>
          <a:p>
            <a:r>
              <a:rPr lang="en-US"/>
              <a:t>Believegreen LLC</a:t>
            </a:r>
          </a:p>
        </p:txBody>
      </p:sp>
      <p:sp>
        <p:nvSpPr>
          <p:cNvPr id="6" name="Slide Number Placeholder 5">
            <a:extLst>
              <a:ext uri="{FF2B5EF4-FFF2-40B4-BE49-F238E27FC236}">
                <a16:creationId xmlns:a16="http://schemas.microsoft.com/office/drawing/2014/main" id="{5E202084-29D5-7EB4-9ACA-75C3B1237785}"/>
              </a:ext>
            </a:extLst>
          </p:cNvPr>
          <p:cNvSpPr>
            <a:spLocks noGrp="1"/>
          </p:cNvSpPr>
          <p:nvPr>
            <p:ph type="sldNum" sz="quarter" idx="12"/>
          </p:nvPr>
        </p:nvSpPr>
        <p:spPr/>
        <p:txBody>
          <a:bodyPr/>
          <a:lstStyle/>
          <a:p>
            <a:fld id="{55FCEEC9-82A2-4BB3-AB98-D18095280961}" type="slidenum">
              <a:rPr lang="en-US" smtClean="0"/>
              <a:t>‹#›</a:t>
            </a:fld>
            <a:endParaRPr lang="en-US"/>
          </a:p>
        </p:txBody>
      </p:sp>
    </p:spTree>
    <p:extLst>
      <p:ext uri="{BB962C8B-B14F-4D97-AF65-F5344CB8AC3E}">
        <p14:creationId xmlns:p14="http://schemas.microsoft.com/office/powerpoint/2010/main" val="165018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FBA2E-4E07-865C-CF47-F90E10ED0A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86CBB0-1222-B3C0-D047-29A83B3168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6941F4-9137-744A-E938-D04F9B64C0B0}"/>
              </a:ext>
            </a:extLst>
          </p:cNvPr>
          <p:cNvSpPr>
            <a:spLocks noGrp="1"/>
          </p:cNvSpPr>
          <p:nvPr>
            <p:ph type="dt" sz="half" idx="10"/>
          </p:nvPr>
        </p:nvSpPr>
        <p:spPr/>
        <p:txBody>
          <a:bodyPr/>
          <a:lstStyle/>
          <a:p>
            <a:fld id="{0806FF79-396F-4843-B565-D35099065378}" type="datetime6">
              <a:rPr lang="en-US" smtClean="0"/>
              <a:t>June 25</a:t>
            </a:fld>
            <a:endParaRPr lang="en-US"/>
          </a:p>
        </p:txBody>
      </p:sp>
      <p:sp>
        <p:nvSpPr>
          <p:cNvPr id="5" name="Footer Placeholder 4">
            <a:extLst>
              <a:ext uri="{FF2B5EF4-FFF2-40B4-BE49-F238E27FC236}">
                <a16:creationId xmlns:a16="http://schemas.microsoft.com/office/drawing/2014/main" id="{BCAF336E-ECD0-A8DA-33AC-EE94F8F27609}"/>
              </a:ext>
            </a:extLst>
          </p:cNvPr>
          <p:cNvSpPr>
            <a:spLocks noGrp="1"/>
          </p:cNvSpPr>
          <p:nvPr>
            <p:ph type="ftr" sz="quarter" idx="11"/>
          </p:nvPr>
        </p:nvSpPr>
        <p:spPr/>
        <p:txBody>
          <a:bodyPr/>
          <a:lstStyle/>
          <a:p>
            <a:r>
              <a:rPr lang="en-US"/>
              <a:t>Believegreen LLC</a:t>
            </a:r>
          </a:p>
        </p:txBody>
      </p:sp>
      <p:sp>
        <p:nvSpPr>
          <p:cNvPr id="6" name="Slide Number Placeholder 5">
            <a:extLst>
              <a:ext uri="{FF2B5EF4-FFF2-40B4-BE49-F238E27FC236}">
                <a16:creationId xmlns:a16="http://schemas.microsoft.com/office/drawing/2014/main" id="{C19F027F-19BE-E538-7484-D0C05B48DE63}"/>
              </a:ext>
            </a:extLst>
          </p:cNvPr>
          <p:cNvSpPr>
            <a:spLocks noGrp="1"/>
          </p:cNvSpPr>
          <p:nvPr>
            <p:ph type="sldNum" sz="quarter" idx="12"/>
          </p:nvPr>
        </p:nvSpPr>
        <p:spPr/>
        <p:txBody>
          <a:bodyPr/>
          <a:lstStyle/>
          <a:p>
            <a:fld id="{55FCEEC9-82A2-4BB3-AB98-D18095280961}" type="slidenum">
              <a:rPr lang="en-US" smtClean="0"/>
              <a:t>‹#›</a:t>
            </a:fld>
            <a:endParaRPr lang="en-US"/>
          </a:p>
        </p:txBody>
      </p:sp>
    </p:spTree>
    <p:extLst>
      <p:ext uri="{BB962C8B-B14F-4D97-AF65-F5344CB8AC3E}">
        <p14:creationId xmlns:p14="http://schemas.microsoft.com/office/powerpoint/2010/main" val="1323907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A5F74-336C-A5D5-B6C1-33330F7B68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7205FB-8225-EA27-CA10-5BCAB6FF3A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C10723-4167-AF8D-34CE-295601110845}"/>
              </a:ext>
            </a:extLst>
          </p:cNvPr>
          <p:cNvSpPr>
            <a:spLocks noGrp="1"/>
          </p:cNvSpPr>
          <p:nvPr>
            <p:ph type="dt" sz="half" idx="10"/>
          </p:nvPr>
        </p:nvSpPr>
        <p:spPr/>
        <p:txBody>
          <a:bodyPr/>
          <a:lstStyle/>
          <a:p>
            <a:fld id="{CC6491AA-570F-4B52-9EFD-4D4F200CEAAB}" type="datetime6">
              <a:rPr lang="en-US" smtClean="0"/>
              <a:t>June 25</a:t>
            </a:fld>
            <a:endParaRPr lang="en-US"/>
          </a:p>
        </p:txBody>
      </p:sp>
      <p:sp>
        <p:nvSpPr>
          <p:cNvPr id="5" name="Footer Placeholder 4">
            <a:extLst>
              <a:ext uri="{FF2B5EF4-FFF2-40B4-BE49-F238E27FC236}">
                <a16:creationId xmlns:a16="http://schemas.microsoft.com/office/drawing/2014/main" id="{644E57B9-C589-B82D-307A-5127DBDC8AFE}"/>
              </a:ext>
            </a:extLst>
          </p:cNvPr>
          <p:cNvSpPr>
            <a:spLocks noGrp="1"/>
          </p:cNvSpPr>
          <p:nvPr>
            <p:ph type="ftr" sz="quarter" idx="11"/>
          </p:nvPr>
        </p:nvSpPr>
        <p:spPr/>
        <p:txBody>
          <a:bodyPr/>
          <a:lstStyle/>
          <a:p>
            <a:r>
              <a:rPr lang="en-US"/>
              <a:t>Believegreen LLC</a:t>
            </a:r>
          </a:p>
        </p:txBody>
      </p:sp>
      <p:sp>
        <p:nvSpPr>
          <p:cNvPr id="6" name="Slide Number Placeholder 5">
            <a:extLst>
              <a:ext uri="{FF2B5EF4-FFF2-40B4-BE49-F238E27FC236}">
                <a16:creationId xmlns:a16="http://schemas.microsoft.com/office/drawing/2014/main" id="{1AA7B611-1E70-C3EF-C2E2-8CEC3AF0897E}"/>
              </a:ext>
            </a:extLst>
          </p:cNvPr>
          <p:cNvSpPr>
            <a:spLocks noGrp="1"/>
          </p:cNvSpPr>
          <p:nvPr>
            <p:ph type="sldNum" sz="quarter" idx="12"/>
          </p:nvPr>
        </p:nvSpPr>
        <p:spPr/>
        <p:txBody>
          <a:bodyPr/>
          <a:lstStyle/>
          <a:p>
            <a:fld id="{55FCEEC9-82A2-4BB3-AB98-D18095280961}" type="slidenum">
              <a:rPr lang="en-US" smtClean="0"/>
              <a:t>‹#›</a:t>
            </a:fld>
            <a:endParaRPr lang="en-US"/>
          </a:p>
        </p:txBody>
      </p:sp>
    </p:spTree>
    <p:extLst>
      <p:ext uri="{BB962C8B-B14F-4D97-AF65-F5344CB8AC3E}">
        <p14:creationId xmlns:p14="http://schemas.microsoft.com/office/powerpoint/2010/main" val="2202305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BA638-5E9E-CC77-9DE4-F3A09F83A5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A85017-D4A7-BFAD-48A1-38BC7AF411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58B6BC-2F67-8134-A2EF-C10E4EF28B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FD181AB-1F0D-4C04-2CF1-6A7B5DE04C3A}"/>
              </a:ext>
            </a:extLst>
          </p:cNvPr>
          <p:cNvSpPr>
            <a:spLocks noGrp="1"/>
          </p:cNvSpPr>
          <p:nvPr>
            <p:ph type="dt" sz="half" idx="10"/>
          </p:nvPr>
        </p:nvSpPr>
        <p:spPr/>
        <p:txBody>
          <a:bodyPr/>
          <a:lstStyle/>
          <a:p>
            <a:fld id="{C5B293BC-EA1A-4077-8242-0BC2063E9F26}" type="datetime6">
              <a:rPr lang="en-US" smtClean="0"/>
              <a:t>June 25</a:t>
            </a:fld>
            <a:endParaRPr lang="en-US"/>
          </a:p>
        </p:txBody>
      </p:sp>
      <p:sp>
        <p:nvSpPr>
          <p:cNvPr id="6" name="Footer Placeholder 5">
            <a:extLst>
              <a:ext uri="{FF2B5EF4-FFF2-40B4-BE49-F238E27FC236}">
                <a16:creationId xmlns:a16="http://schemas.microsoft.com/office/drawing/2014/main" id="{395141CF-00AB-C600-DF9D-61C7EA6BABE2}"/>
              </a:ext>
            </a:extLst>
          </p:cNvPr>
          <p:cNvSpPr>
            <a:spLocks noGrp="1"/>
          </p:cNvSpPr>
          <p:nvPr>
            <p:ph type="ftr" sz="quarter" idx="11"/>
          </p:nvPr>
        </p:nvSpPr>
        <p:spPr/>
        <p:txBody>
          <a:bodyPr/>
          <a:lstStyle/>
          <a:p>
            <a:r>
              <a:rPr lang="en-US"/>
              <a:t>Believegreen LLC</a:t>
            </a:r>
          </a:p>
        </p:txBody>
      </p:sp>
      <p:sp>
        <p:nvSpPr>
          <p:cNvPr id="7" name="Slide Number Placeholder 6">
            <a:extLst>
              <a:ext uri="{FF2B5EF4-FFF2-40B4-BE49-F238E27FC236}">
                <a16:creationId xmlns:a16="http://schemas.microsoft.com/office/drawing/2014/main" id="{2C743B1D-4D7E-D3D5-B4D0-86F311DF9418}"/>
              </a:ext>
            </a:extLst>
          </p:cNvPr>
          <p:cNvSpPr>
            <a:spLocks noGrp="1"/>
          </p:cNvSpPr>
          <p:nvPr>
            <p:ph type="sldNum" sz="quarter" idx="12"/>
          </p:nvPr>
        </p:nvSpPr>
        <p:spPr/>
        <p:txBody>
          <a:bodyPr/>
          <a:lstStyle/>
          <a:p>
            <a:fld id="{55FCEEC9-82A2-4BB3-AB98-D18095280961}" type="slidenum">
              <a:rPr lang="en-US" smtClean="0"/>
              <a:t>‹#›</a:t>
            </a:fld>
            <a:endParaRPr lang="en-US"/>
          </a:p>
        </p:txBody>
      </p:sp>
    </p:spTree>
    <p:extLst>
      <p:ext uri="{BB962C8B-B14F-4D97-AF65-F5344CB8AC3E}">
        <p14:creationId xmlns:p14="http://schemas.microsoft.com/office/powerpoint/2010/main" val="584880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9FFE9-0BC5-1ACC-5AE4-EA1993F87C3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24084-A45B-08C6-AE92-95D8C8ACD4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6ABDD69-263D-4122-43D2-6E26B92691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F4B6F7E-7B18-564A-58DA-1D5C220CAF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27AFC67-08F8-195B-024A-5FF07902B07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3428DC-9F20-1803-3F05-1FEC92869798}"/>
              </a:ext>
            </a:extLst>
          </p:cNvPr>
          <p:cNvSpPr>
            <a:spLocks noGrp="1"/>
          </p:cNvSpPr>
          <p:nvPr>
            <p:ph type="dt" sz="half" idx="10"/>
          </p:nvPr>
        </p:nvSpPr>
        <p:spPr/>
        <p:txBody>
          <a:bodyPr/>
          <a:lstStyle/>
          <a:p>
            <a:fld id="{A88524BD-1E86-4FB3-BEB7-8F929F2A4026}" type="datetime6">
              <a:rPr lang="en-US" smtClean="0"/>
              <a:t>June 25</a:t>
            </a:fld>
            <a:endParaRPr lang="en-US"/>
          </a:p>
        </p:txBody>
      </p:sp>
      <p:sp>
        <p:nvSpPr>
          <p:cNvPr id="8" name="Footer Placeholder 7">
            <a:extLst>
              <a:ext uri="{FF2B5EF4-FFF2-40B4-BE49-F238E27FC236}">
                <a16:creationId xmlns:a16="http://schemas.microsoft.com/office/drawing/2014/main" id="{DFA00612-5DA9-C5FD-91AF-6309555DBE61}"/>
              </a:ext>
            </a:extLst>
          </p:cNvPr>
          <p:cNvSpPr>
            <a:spLocks noGrp="1"/>
          </p:cNvSpPr>
          <p:nvPr>
            <p:ph type="ftr" sz="quarter" idx="11"/>
          </p:nvPr>
        </p:nvSpPr>
        <p:spPr/>
        <p:txBody>
          <a:bodyPr/>
          <a:lstStyle/>
          <a:p>
            <a:r>
              <a:rPr lang="en-US"/>
              <a:t>Believegreen LLC</a:t>
            </a:r>
          </a:p>
        </p:txBody>
      </p:sp>
      <p:sp>
        <p:nvSpPr>
          <p:cNvPr id="9" name="Slide Number Placeholder 8">
            <a:extLst>
              <a:ext uri="{FF2B5EF4-FFF2-40B4-BE49-F238E27FC236}">
                <a16:creationId xmlns:a16="http://schemas.microsoft.com/office/drawing/2014/main" id="{E91D68F8-FFEF-71A7-184B-64F53E756938}"/>
              </a:ext>
            </a:extLst>
          </p:cNvPr>
          <p:cNvSpPr>
            <a:spLocks noGrp="1"/>
          </p:cNvSpPr>
          <p:nvPr>
            <p:ph type="sldNum" sz="quarter" idx="12"/>
          </p:nvPr>
        </p:nvSpPr>
        <p:spPr/>
        <p:txBody>
          <a:bodyPr/>
          <a:lstStyle/>
          <a:p>
            <a:fld id="{55FCEEC9-82A2-4BB3-AB98-D18095280961}" type="slidenum">
              <a:rPr lang="en-US" smtClean="0"/>
              <a:t>‹#›</a:t>
            </a:fld>
            <a:endParaRPr lang="en-US"/>
          </a:p>
        </p:txBody>
      </p:sp>
    </p:spTree>
    <p:extLst>
      <p:ext uri="{BB962C8B-B14F-4D97-AF65-F5344CB8AC3E}">
        <p14:creationId xmlns:p14="http://schemas.microsoft.com/office/powerpoint/2010/main" val="603827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E2EDA-0EBB-1D85-31BA-83FAF1B0FF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D9FD35-2D43-9CB0-5808-207EDAC23E41}"/>
              </a:ext>
            </a:extLst>
          </p:cNvPr>
          <p:cNvSpPr>
            <a:spLocks noGrp="1"/>
          </p:cNvSpPr>
          <p:nvPr>
            <p:ph type="dt" sz="half" idx="10"/>
          </p:nvPr>
        </p:nvSpPr>
        <p:spPr/>
        <p:txBody>
          <a:bodyPr/>
          <a:lstStyle/>
          <a:p>
            <a:fld id="{8DE2CE14-DF22-46DF-985C-D6987FCA5BBF}" type="datetime6">
              <a:rPr lang="en-US" smtClean="0"/>
              <a:t>June 25</a:t>
            </a:fld>
            <a:endParaRPr lang="en-US"/>
          </a:p>
        </p:txBody>
      </p:sp>
      <p:sp>
        <p:nvSpPr>
          <p:cNvPr id="4" name="Footer Placeholder 3">
            <a:extLst>
              <a:ext uri="{FF2B5EF4-FFF2-40B4-BE49-F238E27FC236}">
                <a16:creationId xmlns:a16="http://schemas.microsoft.com/office/drawing/2014/main" id="{9B511F95-C516-87FF-5E94-6F27E4DB0065}"/>
              </a:ext>
            </a:extLst>
          </p:cNvPr>
          <p:cNvSpPr>
            <a:spLocks noGrp="1"/>
          </p:cNvSpPr>
          <p:nvPr>
            <p:ph type="ftr" sz="quarter" idx="11"/>
          </p:nvPr>
        </p:nvSpPr>
        <p:spPr/>
        <p:txBody>
          <a:bodyPr/>
          <a:lstStyle/>
          <a:p>
            <a:r>
              <a:rPr lang="en-US"/>
              <a:t>Believegreen LLC</a:t>
            </a:r>
          </a:p>
        </p:txBody>
      </p:sp>
      <p:sp>
        <p:nvSpPr>
          <p:cNvPr id="5" name="Slide Number Placeholder 4">
            <a:extLst>
              <a:ext uri="{FF2B5EF4-FFF2-40B4-BE49-F238E27FC236}">
                <a16:creationId xmlns:a16="http://schemas.microsoft.com/office/drawing/2014/main" id="{BDF8B0E0-6592-89F8-9EE4-D8C837581E71}"/>
              </a:ext>
            </a:extLst>
          </p:cNvPr>
          <p:cNvSpPr>
            <a:spLocks noGrp="1"/>
          </p:cNvSpPr>
          <p:nvPr>
            <p:ph type="sldNum" sz="quarter" idx="12"/>
          </p:nvPr>
        </p:nvSpPr>
        <p:spPr/>
        <p:txBody>
          <a:bodyPr/>
          <a:lstStyle/>
          <a:p>
            <a:fld id="{55FCEEC9-82A2-4BB3-AB98-D18095280961}" type="slidenum">
              <a:rPr lang="en-US" smtClean="0"/>
              <a:t>‹#›</a:t>
            </a:fld>
            <a:endParaRPr lang="en-US"/>
          </a:p>
        </p:txBody>
      </p:sp>
    </p:spTree>
    <p:extLst>
      <p:ext uri="{BB962C8B-B14F-4D97-AF65-F5344CB8AC3E}">
        <p14:creationId xmlns:p14="http://schemas.microsoft.com/office/powerpoint/2010/main" val="603655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31090D-43D3-120E-F3F9-609F5E6614CD}"/>
              </a:ext>
            </a:extLst>
          </p:cNvPr>
          <p:cNvSpPr>
            <a:spLocks noGrp="1"/>
          </p:cNvSpPr>
          <p:nvPr>
            <p:ph type="dt" sz="half" idx="10"/>
          </p:nvPr>
        </p:nvSpPr>
        <p:spPr/>
        <p:txBody>
          <a:bodyPr/>
          <a:lstStyle/>
          <a:p>
            <a:fld id="{D1FAF1A7-DE8C-4859-A833-646DC6D94D2E}" type="datetime6">
              <a:rPr lang="en-US" smtClean="0"/>
              <a:t>June 25</a:t>
            </a:fld>
            <a:endParaRPr lang="en-US"/>
          </a:p>
        </p:txBody>
      </p:sp>
      <p:sp>
        <p:nvSpPr>
          <p:cNvPr id="3" name="Footer Placeholder 2">
            <a:extLst>
              <a:ext uri="{FF2B5EF4-FFF2-40B4-BE49-F238E27FC236}">
                <a16:creationId xmlns:a16="http://schemas.microsoft.com/office/drawing/2014/main" id="{B308231C-E51B-4C75-0A73-6D506877768B}"/>
              </a:ext>
            </a:extLst>
          </p:cNvPr>
          <p:cNvSpPr>
            <a:spLocks noGrp="1"/>
          </p:cNvSpPr>
          <p:nvPr>
            <p:ph type="ftr" sz="quarter" idx="11"/>
          </p:nvPr>
        </p:nvSpPr>
        <p:spPr/>
        <p:txBody>
          <a:bodyPr/>
          <a:lstStyle/>
          <a:p>
            <a:r>
              <a:rPr lang="en-US"/>
              <a:t>Believegreen LLC</a:t>
            </a:r>
          </a:p>
        </p:txBody>
      </p:sp>
      <p:sp>
        <p:nvSpPr>
          <p:cNvPr id="4" name="Slide Number Placeholder 3">
            <a:extLst>
              <a:ext uri="{FF2B5EF4-FFF2-40B4-BE49-F238E27FC236}">
                <a16:creationId xmlns:a16="http://schemas.microsoft.com/office/drawing/2014/main" id="{8AC2F667-2D37-FF9F-DC4A-1EC6FF7DA44F}"/>
              </a:ext>
            </a:extLst>
          </p:cNvPr>
          <p:cNvSpPr>
            <a:spLocks noGrp="1"/>
          </p:cNvSpPr>
          <p:nvPr>
            <p:ph type="sldNum" sz="quarter" idx="12"/>
          </p:nvPr>
        </p:nvSpPr>
        <p:spPr/>
        <p:txBody>
          <a:bodyPr/>
          <a:lstStyle/>
          <a:p>
            <a:fld id="{55FCEEC9-82A2-4BB3-AB98-D18095280961}" type="slidenum">
              <a:rPr lang="en-US" smtClean="0"/>
              <a:t>‹#›</a:t>
            </a:fld>
            <a:endParaRPr lang="en-US"/>
          </a:p>
        </p:txBody>
      </p:sp>
    </p:spTree>
    <p:extLst>
      <p:ext uri="{BB962C8B-B14F-4D97-AF65-F5344CB8AC3E}">
        <p14:creationId xmlns:p14="http://schemas.microsoft.com/office/powerpoint/2010/main" val="496553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7938C-988A-5744-5583-91DB6E54CA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2F64306-EE5E-7D49-4E9A-A60335803C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93AD58-C6EF-002F-F7B3-7894A72E34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1E69C2-203A-41E9-6347-1081E77A09A8}"/>
              </a:ext>
            </a:extLst>
          </p:cNvPr>
          <p:cNvSpPr>
            <a:spLocks noGrp="1"/>
          </p:cNvSpPr>
          <p:nvPr>
            <p:ph type="dt" sz="half" idx="10"/>
          </p:nvPr>
        </p:nvSpPr>
        <p:spPr/>
        <p:txBody>
          <a:bodyPr/>
          <a:lstStyle/>
          <a:p>
            <a:fld id="{6444F835-9393-4A53-817E-90584E5254F5}" type="datetime6">
              <a:rPr lang="en-US" smtClean="0"/>
              <a:t>June 25</a:t>
            </a:fld>
            <a:endParaRPr lang="en-US"/>
          </a:p>
        </p:txBody>
      </p:sp>
      <p:sp>
        <p:nvSpPr>
          <p:cNvPr id="6" name="Footer Placeholder 5">
            <a:extLst>
              <a:ext uri="{FF2B5EF4-FFF2-40B4-BE49-F238E27FC236}">
                <a16:creationId xmlns:a16="http://schemas.microsoft.com/office/drawing/2014/main" id="{5882C66D-5FFC-946E-FCB6-D7EBBDB974B0}"/>
              </a:ext>
            </a:extLst>
          </p:cNvPr>
          <p:cNvSpPr>
            <a:spLocks noGrp="1"/>
          </p:cNvSpPr>
          <p:nvPr>
            <p:ph type="ftr" sz="quarter" idx="11"/>
          </p:nvPr>
        </p:nvSpPr>
        <p:spPr/>
        <p:txBody>
          <a:bodyPr/>
          <a:lstStyle/>
          <a:p>
            <a:r>
              <a:rPr lang="en-US"/>
              <a:t>Believegreen LLC</a:t>
            </a:r>
          </a:p>
        </p:txBody>
      </p:sp>
      <p:sp>
        <p:nvSpPr>
          <p:cNvPr id="7" name="Slide Number Placeholder 6">
            <a:extLst>
              <a:ext uri="{FF2B5EF4-FFF2-40B4-BE49-F238E27FC236}">
                <a16:creationId xmlns:a16="http://schemas.microsoft.com/office/drawing/2014/main" id="{7EE12C13-89F2-B5CA-C276-F08A9131751B}"/>
              </a:ext>
            </a:extLst>
          </p:cNvPr>
          <p:cNvSpPr>
            <a:spLocks noGrp="1"/>
          </p:cNvSpPr>
          <p:nvPr>
            <p:ph type="sldNum" sz="quarter" idx="12"/>
          </p:nvPr>
        </p:nvSpPr>
        <p:spPr/>
        <p:txBody>
          <a:bodyPr/>
          <a:lstStyle/>
          <a:p>
            <a:fld id="{55FCEEC9-82A2-4BB3-AB98-D18095280961}" type="slidenum">
              <a:rPr lang="en-US" smtClean="0"/>
              <a:t>‹#›</a:t>
            </a:fld>
            <a:endParaRPr lang="en-US"/>
          </a:p>
        </p:txBody>
      </p:sp>
    </p:spTree>
    <p:extLst>
      <p:ext uri="{BB962C8B-B14F-4D97-AF65-F5344CB8AC3E}">
        <p14:creationId xmlns:p14="http://schemas.microsoft.com/office/powerpoint/2010/main" val="2324632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B96E1-9B89-AE0C-AC25-453A180763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3A3F02F-AA0A-F71C-3621-8494D97059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725A92A-8962-725B-9B9F-9EF6D6BB81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EC384E-5664-8693-B300-1ED277BF379E}"/>
              </a:ext>
            </a:extLst>
          </p:cNvPr>
          <p:cNvSpPr>
            <a:spLocks noGrp="1"/>
          </p:cNvSpPr>
          <p:nvPr>
            <p:ph type="dt" sz="half" idx="10"/>
          </p:nvPr>
        </p:nvSpPr>
        <p:spPr/>
        <p:txBody>
          <a:bodyPr/>
          <a:lstStyle/>
          <a:p>
            <a:fld id="{824EAFB7-22B2-4372-9DD7-606F900C8236}" type="datetime6">
              <a:rPr lang="en-US" smtClean="0"/>
              <a:t>June 25</a:t>
            </a:fld>
            <a:endParaRPr lang="en-US"/>
          </a:p>
        </p:txBody>
      </p:sp>
      <p:sp>
        <p:nvSpPr>
          <p:cNvPr id="6" name="Footer Placeholder 5">
            <a:extLst>
              <a:ext uri="{FF2B5EF4-FFF2-40B4-BE49-F238E27FC236}">
                <a16:creationId xmlns:a16="http://schemas.microsoft.com/office/drawing/2014/main" id="{BAB1FACE-C6EA-85BA-917C-24020531E1F5}"/>
              </a:ext>
            </a:extLst>
          </p:cNvPr>
          <p:cNvSpPr>
            <a:spLocks noGrp="1"/>
          </p:cNvSpPr>
          <p:nvPr>
            <p:ph type="ftr" sz="quarter" idx="11"/>
          </p:nvPr>
        </p:nvSpPr>
        <p:spPr/>
        <p:txBody>
          <a:bodyPr/>
          <a:lstStyle/>
          <a:p>
            <a:r>
              <a:rPr lang="en-US"/>
              <a:t>Believegreen LLC</a:t>
            </a:r>
          </a:p>
        </p:txBody>
      </p:sp>
      <p:sp>
        <p:nvSpPr>
          <p:cNvPr id="7" name="Slide Number Placeholder 6">
            <a:extLst>
              <a:ext uri="{FF2B5EF4-FFF2-40B4-BE49-F238E27FC236}">
                <a16:creationId xmlns:a16="http://schemas.microsoft.com/office/drawing/2014/main" id="{869A5D33-2A95-E582-92C3-04FE259E3DF4}"/>
              </a:ext>
            </a:extLst>
          </p:cNvPr>
          <p:cNvSpPr>
            <a:spLocks noGrp="1"/>
          </p:cNvSpPr>
          <p:nvPr>
            <p:ph type="sldNum" sz="quarter" idx="12"/>
          </p:nvPr>
        </p:nvSpPr>
        <p:spPr/>
        <p:txBody>
          <a:bodyPr/>
          <a:lstStyle/>
          <a:p>
            <a:fld id="{55FCEEC9-82A2-4BB3-AB98-D18095280961}" type="slidenum">
              <a:rPr lang="en-US" smtClean="0"/>
              <a:t>‹#›</a:t>
            </a:fld>
            <a:endParaRPr lang="en-US"/>
          </a:p>
        </p:txBody>
      </p:sp>
    </p:spTree>
    <p:extLst>
      <p:ext uri="{BB962C8B-B14F-4D97-AF65-F5344CB8AC3E}">
        <p14:creationId xmlns:p14="http://schemas.microsoft.com/office/powerpoint/2010/main" val="2662545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05B26B-6D76-5C0F-73BB-82B994E53B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20AE53-E8BA-0BB3-3FAF-028308DC47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B0C580-AFE7-C54A-DA03-BFA37260CD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E8ACB6-FE91-4B94-8B38-8487B2D26AF8}" type="datetime6">
              <a:rPr lang="en-US" smtClean="0"/>
              <a:t>June 25</a:t>
            </a:fld>
            <a:endParaRPr lang="en-US"/>
          </a:p>
        </p:txBody>
      </p:sp>
      <p:sp>
        <p:nvSpPr>
          <p:cNvPr id="5" name="Footer Placeholder 4">
            <a:extLst>
              <a:ext uri="{FF2B5EF4-FFF2-40B4-BE49-F238E27FC236}">
                <a16:creationId xmlns:a16="http://schemas.microsoft.com/office/drawing/2014/main" id="{1D90E2C8-3625-D976-A0C7-381AEB1072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Believegreen LLC</a:t>
            </a:r>
          </a:p>
        </p:txBody>
      </p:sp>
      <p:sp>
        <p:nvSpPr>
          <p:cNvPr id="6" name="Slide Number Placeholder 5">
            <a:extLst>
              <a:ext uri="{FF2B5EF4-FFF2-40B4-BE49-F238E27FC236}">
                <a16:creationId xmlns:a16="http://schemas.microsoft.com/office/drawing/2014/main" id="{DFD4E88F-9F3C-6711-86F0-D2F06517D2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FCEEC9-82A2-4BB3-AB98-D18095280961}" type="slidenum">
              <a:rPr lang="en-US" smtClean="0"/>
              <a:t>‹#›</a:t>
            </a:fld>
            <a:endParaRPr lang="en-US"/>
          </a:p>
        </p:txBody>
      </p:sp>
    </p:spTree>
    <p:extLst>
      <p:ext uri="{BB962C8B-B14F-4D97-AF65-F5344CB8AC3E}">
        <p14:creationId xmlns:p14="http://schemas.microsoft.com/office/powerpoint/2010/main" val="2514363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linkedin.com/in/ricardo-gallo-6b833523"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B5B2FA9-59A9-2BEB-630F-04C9C0900368}"/>
              </a:ext>
            </a:extLst>
          </p:cNvPr>
          <p:cNvSpPr>
            <a:spLocks noGrp="1"/>
          </p:cNvSpPr>
          <p:nvPr>
            <p:ph type="sldNum" sz="quarter" idx="12"/>
          </p:nvPr>
        </p:nvSpPr>
        <p:spPr>
          <a:xfrm>
            <a:off x="10249592" y="6356350"/>
            <a:ext cx="1104207" cy="365125"/>
          </a:xfrm>
        </p:spPr>
        <p:txBody>
          <a:bodyPr/>
          <a:lstStyle/>
          <a:p>
            <a:fld id="{55FCEEC9-82A2-4BB3-AB98-D18095280961}" type="slidenum">
              <a:rPr lang="en-US" smtClean="0">
                <a:latin typeface="Sylfaen" panose="010A0502050306030303" pitchFamily="18" charset="0"/>
              </a:rPr>
              <a:t>1</a:t>
            </a:fld>
            <a:endParaRPr lang="en-US" dirty="0">
              <a:latin typeface="Sylfaen" panose="010A0502050306030303" pitchFamily="18" charset="0"/>
            </a:endParaRPr>
          </a:p>
        </p:txBody>
      </p:sp>
      <p:sp>
        <p:nvSpPr>
          <p:cNvPr id="12" name="TextBox 11">
            <a:extLst>
              <a:ext uri="{FF2B5EF4-FFF2-40B4-BE49-F238E27FC236}">
                <a16:creationId xmlns:a16="http://schemas.microsoft.com/office/drawing/2014/main" id="{D3B4D607-891D-F260-1DE1-945498774349}"/>
              </a:ext>
            </a:extLst>
          </p:cNvPr>
          <p:cNvSpPr txBox="1"/>
          <p:nvPr/>
        </p:nvSpPr>
        <p:spPr>
          <a:xfrm>
            <a:off x="2879725" y="3814472"/>
            <a:ext cx="6096000" cy="338554"/>
          </a:xfrm>
          <a:prstGeom prst="rect">
            <a:avLst/>
          </a:prstGeom>
          <a:noFill/>
        </p:spPr>
        <p:txBody>
          <a:bodyPr wrap="square">
            <a:spAutoFit/>
          </a:bodyPr>
          <a:lstStyle/>
          <a:p>
            <a:pPr marR="0" lvl="0" algn="ctr">
              <a:spcBef>
                <a:spcPts val="600"/>
              </a:spcBef>
              <a:spcAft>
                <a:spcPts val="0"/>
              </a:spcAft>
              <a:buSzPts val="1000"/>
            </a:pPr>
            <a:r>
              <a:rPr lang="es" sz="1600" i="1" dirty="0" err="1">
                <a:effectLst/>
                <a:latin typeface="Times New Roman" panose="02020603050405020304" pitchFamily="18" charset="0"/>
                <a:ea typeface="Times New Roman" panose="02020603050405020304" pitchFamily="18" charset="0"/>
              </a:rPr>
              <a:t>Ponente </a:t>
            </a:r>
            <a:r>
              <a:rPr lang="es" sz="1600" dirty="0">
                <a:effectLst/>
                <a:latin typeface="Times New Roman" panose="02020603050405020304" pitchFamily="18" charset="0"/>
                <a:ea typeface="Times New Roman" panose="02020603050405020304" pitchFamily="18" charset="0"/>
              </a:rPr>
              <a:t>: </a:t>
            </a:r>
            <a:r>
              <a:rPr lang="es" sz="1600" b="1" dirty="0">
                <a:effectLst/>
                <a:latin typeface="Times New Roman" panose="02020603050405020304" pitchFamily="18" charset="0"/>
                <a:ea typeface="Times New Roman" panose="02020603050405020304" pitchFamily="18" charset="0"/>
                <a:hlinkClick r:id="rId2"/>
              </a:rPr>
              <a:t>Ricardo Gallo</a:t>
            </a:r>
            <a:r>
              <a:rPr lang="es" sz="1600" b="1" dirty="0">
                <a:effectLst/>
                <a:latin typeface="Times New Roman" panose="02020603050405020304" pitchFamily="18" charset="0"/>
                <a:ea typeface="Times New Roman" panose="02020603050405020304" pitchFamily="18" charset="0"/>
              </a:rPr>
              <a:t>  </a:t>
            </a:r>
            <a:r>
              <a:rPr lang="es" sz="1600" dirty="0">
                <a:effectLst/>
                <a:latin typeface="Times New Roman" panose="02020603050405020304" pitchFamily="18" charset="0"/>
                <a:ea typeface="Times New Roman" panose="02020603050405020304" pitchFamily="18" charset="0"/>
              </a:rPr>
              <a:t>(Believe Green LLC, Chicago, EE. UU.)</a:t>
            </a:r>
          </a:p>
        </p:txBody>
      </p:sp>
      <p:sp>
        <p:nvSpPr>
          <p:cNvPr id="3" name="Footer Placeholder 4">
            <a:extLst>
              <a:ext uri="{FF2B5EF4-FFF2-40B4-BE49-F238E27FC236}">
                <a16:creationId xmlns:a16="http://schemas.microsoft.com/office/drawing/2014/main" id="{400A8B21-DE29-6BFD-18D2-91B910F3B001}"/>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
        <p:nvSpPr>
          <p:cNvPr id="2" name="TextBox 10">
            <a:extLst>
              <a:ext uri="{FF2B5EF4-FFF2-40B4-BE49-F238E27FC236}">
                <a16:creationId xmlns:a16="http://schemas.microsoft.com/office/drawing/2014/main" id="{0571280B-F232-A9C5-E1F9-30616DE4F3CF}"/>
              </a:ext>
            </a:extLst>
          </p:cNvPr>
          <p:cNvSpPr txBox="1"/>
          <p:nvPr/>
        </p:nvSpPr>
        <p:spPr>
          <a:xfrm>
            <a:off x="2209800" y="1571631"/>
            <a:ext cx="7435850" cy="1466215"/>
          </a:xfrm>
          <a:prstGeom prst="rect">
            <a:avLst/>
          </a:prstGeom>
          <a:noFill/>
        </p:spPr>
        <p:txBody>
          <a:bodyPr wrap="square">
            <a:noAutofit/>
          </a:bodyPr>
          <a:lstStyle/>
          <a:p>
            <a:pPr marL="0" marR="0" algn="ctr">
              <a:lnSpc>
                <a:spcPct val="107000"/>
              </a:lnSpc>
              <a:spcBef>
                <a:spcPts val="0"/>
              </a:spcBef>
              <a:spcAft>
                <a:spcPts val="0"/>
              </a:spcAft>
            </a:pPr>
            <a:r>
              <a:rPr lang="es" sz="2000" b="1" kern="100" dirty="0">
                <a:solidFill>
                  <a:srgbClr val="000000"/>
                </a:solidFill>
                <a:effectLst/>
                <a:latin typeface="Arial" panose="020B0604020202020204" pitchFamily="34" charset="0"/>
                <a:ea typeface="Aptos" panose="020B0004020202020204" pitchFamily="34" charset="0"/>
                <a:cs typeface="Arial" panose="020B0604020202020204" pitchFamily="34" charset="0"/>
              </a:rPr>
              <a:t>TOKAMAK ESFÉRICO</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0" marR="0" algn="ctr">
              <a:lnSpc>
                <a:spcPct val="107000"/>
              </a:lnSpc>
              <a:spcBef>
                <a:spcPts val="0"/>
              </a:spcBef>
              <a:spcAft>
                <a:spcPts val="0"/>
              </a:spcAft>
            </a:pPr>
            <a:r>
              <a:rPr lang="es" sz="1200" b="1" strike="noStrike" kern="100" dirty="0">
                <a:solidFill>
                  <a:srgbClr val="000000"/>
                </a:solidFill>
                <a:effectLst/>
                <a:latin typeface="Arial" panose="020B0604020202020204" pitchFamily="34" charset="0"/>
                <a:ea typeface="Aptos" panose="020B0004020202020204" pitchFamily="34" charset="0"/>
                <a:cs typeface="Arial" panose="020B0604020202020204" pitchFamily="34" charset="0"/>
              </a:rPr>
              <a:t> </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0" marR="0" algn="ctr">
              <a:lnSpc>
                <a:spcPct val="106000"/>
              </a:lnSpc>
              <a:spcBef>
                <a:spcPts val="0"/>
              </a:spcBef>
              <a:spcAft>
                <a:spcPts val="800"/>
              </a:spcAft>
            </a:pPr>
            <a:r>
              <a:rPr lang="es" sz="2000" b="1" kern="100" dirty="0">
                <a:solidFill>
                  <a:srgbClr val="000000"/>
                </a:solidFill>
                <a:effectLst/>
                <a:latin typeface="Arial" panose="020B0604020202020204" pitchFamily="34" charset="0"/>
                <a:ea typeface="Aptos" panose="020B0004020202020204" pitchFamily="34" charset="0"/>
                <a:cs typeface="Arial" panose="020B0604020202020204" pitchFamily="34" charset="0"/>
              </a:rPr>
              <a:t>El </a:t>
            </a:r>
            <a:r>
              <a:rPr lang="es" sz="2000" b="1" kern="100" err="1">
                <a:solidFill>
                  <a:srgbClr val="000000"/>
                </a:solidFill>
                <a:effectLst/>
                <a:latin typeface="Arial" panose="020B0604020202020204" pitchFamily="34" charset="0"/>
                <a:ea typeface="Aptos" panose="020B0004020202020204" pitchFamily="34" charset="0"/>
                <a:cs typeface="Arial" panose="020B0604020202020204" pitchFamily="34" charset="0"/>
              </a:rPr>
              <a:t>caso </a:t>
            </a:r>
            <a:r>
              <a:rPr lang="es" sz="2000" b="1" kern="100">
                <a:solidFill>
                  <a:srgbClr val="000000"/>
                </a:solidFill>
                <a:effectLst/>
                <a:latin typeface="Arial" panose="020B0604020202020204" pitchFamily="34" charset="0"/>
                <a:ea typeface="Aptos" panose="020B0004020202020204" pitchFamily="34" charset="0"/>
                <a:cs typeface="Arial" panose="020B0604020202020204" pitchFamily="34" charset="0"/>
              </a:rPr>
              <a:t>“</a:t>
            </a:r>
            <a:r>
              <a:rPr lang="es" sz="2000" b="1" kern="100" dirty="0">
                <a:solidFill>
                  <a:srgbClr val="000000"/>
                </a:solidFill>
                <a:effectLst/>
                <a:latin typeface="Arial" panose="020B0604020202020204" pitchFamily="34" charset="0"/>
                <a:ea typeface="Aptos" panose="020B0004020202020204" pitchFamily="34" charset="0"/>
                <a:cs typeface="Arial" panose="020B0604020202020204" pitchFamily="34" charset="0"/>
              </a:rPr>
              <a:t>STEP ( </a:t>
            </a:r>
            <a:r>
              <a:rPr lang="es" sz="2000" b="1" i="1" kern="100" dirty="0">
                <a:solidFill>
                  <a:srgbClr val="000000"/>
                </a:solidFill>
                <a:effectLst/>
                <a:latin typeface="Arial" panose="020B0604020202020204" pitchFamily="34" charset="0"/>
                <a:ea typeface="Aptos" panose="020B0004020202020204" pitchFamily="34" charset="0"/>
                <a:cs typeface="Arial" panose="020B0604020202020204" pitchFamily="34" charset="0"/>
              </a:rPr>
              <a:t>Tokamak esférico para la producción de energía </a:t>
            </a:r>
            <a:r>
              <a:rPr lang="es" sz="2000" b="1" kern="100" dirty="0">
                <a:solidFill>
                  <a:srgbClr val="000000"/>
                </a:solidFill>
                <a:effectLst/>
                <a:latin typeface="Arial" panose="020B0604020202020204" pitchFamily="34" charset="0"/>
                <a:ea typeface="Aptos" panose="020B0004020202020204" pitchFamily="34" charset="0"/>
                <a:cs typeface="Arial" panose="020B0604020202020204" pitchFamily="34" charset="0"/>
              </a:rPr>
              <a:t>)”</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0" marR="0" algn="ctr">
              <a:lnSpc>
                <a:spcPct val="106000"/>
              </a:lnSpc>
              <a:spcBef>
                <a:spcPts val="0"/>
              </a:spcBef>
              <a:spcAft>
                <a:spcPts val="800"/>
              </a:spcAft>
            </a:pPr>
            <a:r>
              <a:rPr lang="es" sz="2000" b="1" kern="100" dirty="0">
                <a:solidFill>
                  <a:srgbClr val="000000"/>
                </a:solidFill>
                <a:effectLst/>
                <a:latin typeface="Arial" panose="020B0604020202020204" pitchFamily="34" charset="0"/>
                <a:ea typeface="Aptos" panose="020B0004020202020204" pitchFamily="34" charset="0"/>
                <a:cs typeface="Arial" panose="020B0604020202020204" pitchFamily="34" charset="0"/>
              </a:rPr>
              <a:t>UKEA,</a:t>
            </a:r>
            <a:r>
              <a:rPr lang="es" sz="2000" b="1" i="1" kern="100" dirty="0">
                <a:solidFill>
                  <a:srgbClr val="000000"/>
                </a:solidFill>
                <a:effectLst/>
                <a:latin typeface="Arial" panose="020B0604020202020204" pitchFamily="34" charset="0"/>
                <a:ea typeface="Aptos" panose="020B0004020202020204" pitchFamily="34" charset="0"/>
                <a:cs typeface="Arial" panose="020B0604020202020204" pitchFamily="34" charset="0"/>
              </a:rPr>
              <a:t> </a:t>
            </a:r>
            <a:r>
              <a:rPr lang="es" sz="2000" b="1" kern="100" dirty="0">
                <a:solidFill>
                  <a:srgbClr val="000000"/>
                </a:solidFill>
                <a:effectLst/>
                <a:latin typeface="Arial" panose="020B0604020202020204" pitchFamily="34" charset="0"/>
                <a:ea typeface="Aptos" panose="020B0004020202020204" pitchFamily="34" charset="0"/>
                <a:cs typeface="Arial" panose="020B0604020202020204" pitchFamily="34" charset="0"/>
              </a:rPr>
              <a:t>Reino </a:t>
            </a:r>
            <a:r>
              <a:rPr lang="es" sz="2000" b="1" kern="100" dirty="0" err="1">
                <a:solidFill>
                  <a:srgbClr val="000000"/>
                </a:solidFill>
                <a:effectLst/>
                <a:latin typeface="Arial" panose="020B0604020202020204" pitchFamily="34" charset="0"/>
                <a:ea typeface="Aptos" panose="020B0004020202020204" pitchFamily="34" charset="0"/>
                <a:cs typeface="Arial" panose="020B0604020202020204" pitchFamily="34" charset="0"/>
              </a:rPr>
              <a:t>Unido </a:t>
            </a:r>
            <a:r>
              <a:rPr lang="es" sz="2000" b="1" kern="100" dirty="0">
                <a:solidFill>
                  <a:srgbClr val="000000"/>
                </a:solidFill>
                <a:effectLst/>
                <a:latin typeface="Arial" panose="020B0604020202020204" pitchFamily="34" charset="0"/>
                <a:ea typeface="Aptos" panose="020B0004020202020204" pitchFamily="34" charset="0"/>
                <a:cs typeface="Arial" panose="020B0604020202020204" pitchFamily="34" charset="0"/>
              </a:rPr>
              <a:t>(*)</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0" marR="0" algn="ctr">
              <a:lnSpc>
                <a:spcPct val="106000"/>
              </a:lnSpc>
              <a:spcBef>
                <a:spcPts val="0"/>
              </a:spcBef>
              <a:spcAft>
                <a:spcPts val="800"/>
              </a:spcAft>
            </a:pPr>
            <a:r>
              <a:rPr lang="es" sz="1200" b="1" i="1" kern="100" dirty="0">
                <a:effectLst/>
                <a:latin typeface="Arial" panose="020B0604020202020204" pitchFamily="34" charset="0"/>
                <a:ea typeface="Aptos" panose="020B0004020202020204" pitchFamily="34" charset="0"/>
                <a:cs typeface="Arial" panose="020B0604020202020204" pitchFamily="34" charset="0"/>
              </a:rPr>
              <a:t> </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7A2DE3CA-DC2D-3BD1-6C9B-79B82A361739}"/>
              </a:ext>
            </a:extLst>
          </p:cNvPr>
          <p:cNvSpPr txBox="1"/>
          <p:nvPr/>
        </p:nvSpPr>
        <p:spPr>
          <a:xfrm>
            <a:off x="1972945" y="4929653"/>
            <a:ext cx="7574973" cy="830868"/>
          </a:xfrm>
          <a:prstGeom prst="rect">
            <a:avLst/>
          </a:prstGeom>
          <a:noFill/>
        </p:spPr>
        <p:txBody>
          <a:bodyPr wrap="square">
            <a:spAutoFit/>
          </a:bodyPr>
          <a:lstStyle/>
          <a:p>
            <a:pPr marL="1085850" marR="608965" indent="-228600" algn="ctr">
              <a:lnSpc>
                <a:spcPct val="107000"/>
              </a:lnSpc>
              <a:spcBef>
                <a:spcPts val="0"/>
              </a:spcBef>
              <a:spcAft>
                <a:spcPts val="800"/>
              </a:spcAft>
            </a:pPr>
            <a:r>
              <a:rPr lang="es" sz="1400" kern="100" dirty="0">
                <a:effectLst/>
                <a:latin typeface="Arial" panose="020B0604020202020204" pitchFamily="34" charset="0"/>
                <a:ea typeface="Aptos" panose="020B0004020202020204" pitchFamily="34" charset="0"/>
                <a:cs typeface="Arial" panose="020B0604020202020204" pitchFamily="34" charset="0"/>
              </a:rPr>
              <a:t>(*) Este Informe se basa en una publicación de </a:t>
            </a:r>
            <a:r>
              <a:rPr lang="es" sz="1400" i="1" kern="100" dirty="0">
                <a:effectLst/>
                <a:latin typeface="Arial" panose="020B0604020202020204" pitchFamily="34" charset="0"/>
                <a:ea typeface="Aptos" panose="020B0004020202020204" pitchFamily="34" charset="0"/>
                <a:cs typeface="Arial" panose="020B0604020202020204" pitchFamily="34" charset="0"/>
              </a:rPr>
              <a:t>The Royal Society</a:t>
            </a:r>
            <a:r>
              <a:rPr lang="es" sz="1400" kern="100" dirty="0">
                <a:effectLst/>
                <a:latin typeface="Arial" panose="020B0604020202020204" pitchFamily="34" charset="0"/>
                <a:ea typeface="Aptos" panose="020B0004020202020204" pitchFamily="34" charset="0"/>
                <a:cs typeface="Arial" panose="020B0604020202020204" pitchFamily="34" charset="0"/>
              </a:rPr>
              <a:t>, en la edición especial </a:t>
            </a:r>
            <a:r>
              <a:rPr lang="es" sz="1400" i="1" kern="100" dirty="0">
                <a:effectLst/>
                <a:latin typeface="Arial" panose="020B0604020202020204" pitchFamily="34" charset="0"/>
                <a:ea typeface="Aptos" panose="020B0004020202020204" pitchFamily="34" charset="0"/>
                <a:cs typeface="Arial" panose="020B0604020202020204" pitchFamily="34" charset="0"/>
              </a:rPr>
              <a:t>( Philosophical Transacciones A) </a:t>
            </a:r>
            <a:r>
              <a:rPr lang="es" sz="1400" kern="100" dirty="0">
                <a:effectLst/>
                <a:latin typeface="Arial" panose="020B0604020202020204" pitchFamily="34" charset="0"/>
                <a:ea typeface="Aptos" panose="020B0004020202020204" pitchFamily="34" charset="0"/>
                <a:cs typeface="Arial" panose="020B0604020202020204" pitchFamily="34" charset="0"/>
              </a:rPr>
              <a:t>de su estimado diario.</a:t>
            </a:r>
            <a:endParaRPr lang="en-US" sz="14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 sz="1100" kern="100" dirty="0">
                <a:effectLst/>
                <a:latin typeface="Aptos" panose="020B0004020202020204" pitchFamily="34" charset="0"/>
                <a:ea typeface="Aptos" panose="020B0004020202020204" pitchFamily="34" charset="0"/>
                <a:cs typeface="Arial" panose="020B0604020202020204" pitchFamily="34" charset="0"/>
              </a:rPr>
              <a:t> </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4" name="TextBox 1">
            <a:extLst>
              <a:ext uri="{FF2B5EF4-FFF2-40B4-BE49-F238E27FC236}">
                <a16:creationId xmlns:a16="http://schemas.microsoft.com/office/drawing/2014/main" id="{2BA92402-D177-1333-D0B8-1D999DFEF473}"/>
              </a:ext>
            </a:extLst>
          </p:cNvPr>
          <p:cNvSpPr txBox="1"/>
          <p:nvPr/>
        </p:nvSpPr>
        <p:spPr>
          <a:xfrm>
            <a:off x="2636520" y="490820"/>
            <a:ext cx="6096000" cy="40011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lvl="0" algn="ctr">
              <a:spcBef>
                <a:spcPts val="600"/>
              </a:spcBef>
              <a:spcAft>
                <a:spcPts val="0"/>
              </a:spcAft>
              <a:buSzPts val="1000"/>
            </a:pPr>
            <a:r>
              <a:rPr lang="es" sz="2000" b="1" u="sng" dirty="0">
                <a:effectLst/>
                <a:latin typeface="Times New Roman" panose="02020603050405020304" pitchFamily="18" charset="0"/>
                <a:ea typeface="Times New Roman" panose="02020603050405020304" pitchFamily="18" charset="0"/>
                <a:cs typeface="Times New Roman" panose="02020603050405020304" pitchFamily="18" charset="0"/>
              </a:rPr>
              <a:t>NFR-04</a:t>
            </a:r>
            <a:endParaRPr lang="en-US" sz="2000" b="1" i="1" u="sng"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Date Placeholder 3">
            <a:extLst>
              <a:ext uri="{FF2B5EF4-FFF2-40B4-BE49-F238E27FC236}">
                <a16:creationId xmlns:a16="http://schemas.microsoft.com/office/drawing/2014/main" id="{8CAA8B9A-165F-3DEF-2FD7-5DA9363DEC1C}"/>
              </a:ext>
            </a:extLst>
          </p:cNvPr>
          <p:cNvSpPr>
            <a:spLocks noGrp="1"/>
          </p:cNvSpPr>
          <p:nvPr>
            <p:ph type="dt" sz="half" idx="10"/>
          </p:nvPr>
        </p:nvSpPr>
        <p:spPr>
          <a:xfrm>
            <a:off x="838200" y="6356350"/>
            <a:ext cx="1371600" cy="365125"/>
          </a:xfrm>
        </p:spPr>
        <p:txBody>
          <a:bodyPr/>
          <a:lstStyle/>
          <a:p>
            <a:r>
              <a:rPr lang="es" dirty="0"/>
              <a:t>Noviembre 2024</a:t>
            </a:r>
          </a:p>
        </p:txBody>
      </p:sp>
    </p:spTree>
    <p:extLst>
      <p:ext uri="{BB962C8B-B14F-4D97-AF65-F5344CB8AC3E}">
        <p14:creationId xmlns:p14="http://schemas.microsoft.com/office/powerpoint/2010/main" val="1018138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BCDB8C-3C6E-C00F-BDB3-74D4A7CBC321}"/>
              </a:ext>
            </a:extLst>
          </p:cNvPr>
          <p:cNvSpPr>
            <a:spLocks noGrp="1"/>
          </p:cNvSpPr>
          <p:nvPr>
            <p:ph idx="1"/>
          </p:nvPr>
        </p:nvSpPr>
        <p:spPr>
          <a:xfrm>
            <a:off x="929640" y="1335174"/>
            <a:ext cx="10515600" cy="4351338"/>
          </a:xfrm>
        </p:spPr>
        <p:txBody>
          <a:bodyPr>
            <a:normAutofit fontScale="70000" lnSpcReduction="20000"/>
          </a:bodyPr>
          <a:lstStyle/>
          <a:p>
            <a:pPr marL="0" marR="0" indent="0">
              <a:lnSpc>
                <a:spcPct val="107000"/>
              </a:lnSpc>
              <a:spcBef>
                <a:spcPts val="0"/>
              </a:spcBef>
              <a:spcAft>
                <a:spcPts val="800"/>
              </a:spcAft>
              <a:buNone/>
            </a:pPr>
            <a:r>
              <a:rPr lang="es" sz="2900" kern="100" dirty="0">
                <a:effectLst/>
                <a:latin typeface="Arial" panose="020B0604020202020204" pitchFamily="34" charset="0"/>
                <a:ea typeface="Aptos" panose="020B0004020202020204" pitchFamily="34" charset="0"/>
                <a:cs typeface="Arial" panose="020B0604020202020204" pitchFamily="34" charset="0"/>
              </a:rPr>
              <a:t>Las siguientes conclusiones surgieron del programa UKAEA para diseñar un reactor de fusión productor de electricidad neta, el primero de su tipo, basado en el concepto </a:t>
            </a:r>
            <a:r>
              <a:rPr lang="es" sz="2900" i="1" kern="100" dirty="0">
                <a:effectLst/>
                <a:latin typeface="Arial" panose="020B0604020202020204" pitchFamily="34" charset="0"/>
                <a:ea typeface="Aptos" panose="020B0004020202020204" pitchFamily="34" charset="0"/>
                <a:cs typeface="Arial" panose="020B0604020202020204" pitchFamily="34" charset="0"/>
              </a:rPr>
              <a:t>de Tokamak esférico </a:t>
            </a:r>
            <a:r>
              <a:rPr lang="es" sz="2900" kern="100" dirty="0">
                <a:effectLst/>
                <a:latin typeface="Arial" panose="020B0604020202020204" pitchFamily="34" charset="0"/>
                <a:ea typeface="Aptos" panose="020B0004020202020204" pitchFamily="34" charset="0"/>
                <a:cs typeface="Arial" panose="020B0604020202020204" pitchFamily="34" charset="0"/>
              </a:rPr>
              <a:t>:</a:t>
            </a:r>
            <a:endParaRPr lang="es-ES" sz="2900" kern="100" dirty="0">
              <a:effectLst/>
              <a:latin typeface="Arial" panose="020B0604020202020204" pitchFamily="34" charset="0"/>
              <a:ea typeface="Aptos" panose="020B0004020202020204" pitchFamily="34" charset="0"/>
              <a:cs typeface="Arial" panose="020B0604020202020204" pitchFamily="34" charset="0"/>
            </a:endParaRPr>
          </a:p>
          <a:p>
            <a:pPr marL="282575" marR="0" indent="-282575">
              <a:lnSpc>
                <a:spcPct val="107000"/>
              </a:lnSpc>
              <a:spcBef>
                <a:spcPts val="0"/>
              </a:spcBef>
              <a:spcAft>
                <a:spcPts val="800"/>
              </a:spcAft>
              <a:buNone/>
            </a:pPr>
            <a:r>
              <a:rPr lang="es" sz="2900" kern="100" dirty="0">
                <a:effectLst/>
                <a:latin typeface="Arial" panose="020B0604020202020204" pitchFamily="34" charset="0"/>
                <a:ea typeface="Aptos" panose="020B0004020202020204" pitchFamily="34" charset="0"/>
                <a:cs typeface="Arial" panose="020B0604020202020204" pitchFamily="34" charset="0"/>
              </a:rPr>
              <a:t>probablemente se requerirá una configuración apropiada </a:t>
            </a:r>
            <a:r>
              <a:rPr lang="es" sz="2900" i="1" kern="100" dirty="0" err="1">
                <a:effectLst/>
                <a:latin typeface="Arial" panose="020B0604020202020204" pitchFamily="34" charset="0"/>
                <a:ea typeface="Aptos" panose="020B0004020202020204" pitchFamily="34" charset="0"/>
                <a:cs typeface="Arial" panose="020B0604020202020204" pitchFamily="34" charset="0"/>
              </a:rPr>
              <a:t>del desviador </a:t>
            </a:r>
            <a:r>
              <a:rPr lang="es" sz="2900" kern="100" dirty="0">
                <a:effectLst/>
                <a:latin typeface="Arial" panose="020B0604020202020204" pitchFamily="34" charset="0"/>
                <a:ea typeface="Aptos" panose="020B0004020202020204" pitchFamily="34" charset="0"/>
                <a:cs typeface="Arial" panose="020B0604020202020204" pitchFamily="34" charset="0"/>
              </a:rPr>
              <a:t>para garantizar que las cargas de energía de escape sean manejables a escala de reactor comercial;</a:t>
            </a:r>
            <a:endParaRPr lang="es-ES" sz="2900" kern="100" dirty="0">
              <a:effectLst/>
              <a:latin typeface="Arial" panose="020B0604020202020204" pitchFamily="34" charset="0"/>
              <a:ea typeface="Aptos" panose="020B0004020202020204" pitchFamily="34" charset="0"/>
              <a:cs typeface="Arial" panose="020B0604020202020204" pitchFamily="34" charset="0"/>
            </a:endParaRPr>
          </a:p>
          <a:p>
            <a:pPr marL="341313" marR="0" indent="-341313">
              <a:lnSpc>
                <a:spcPct val="107000"/>
              </a:lnSpc>
              <a:spcBef>
                <a:spcPts val="0"/>
              </a:spcBef>
              <a:spcAft>
                <a:spcPts val="800"/>
              </a:spcAft>
              <a:buNone/>
            </a:pPr>
            <a:r>
              <a:rPr lang="es" sz="2900" kern="100" dirty="0">
                <a:effectLst/>
                <a:latin typeface="Arial" panose="020B0604020202020204" pitchFamily="34" charset="0"/>
                <a:ea typeface="Aptos" panose="020B0004020202020204" pitchFamily="34" charset="0"/>
                <a:cs typeface="Arial" panose="020B0604020202020204" pitchFamily="34" charset="0"/>
              </a:rPr>
              <a:t>(ii) las microondas (en lugar de los rayos neutros o las ondas de radiofrecuencia) son más eficaces para el HCD externo (calentamiento y conducción de corriente);</a:t>
            </a:r>
            <a:endParaRPr lang="es-ES" sz="2900" kern="100" dirty="0">
              <a:effectLst/>
              <a:latin typeface="Arial" panose="020B0604020202020204" pitchFamily="34" charset="0"/>
              <a:ea typeface="Aptos" panose="020B0004020202020204" pitchFamily="34" charset="0"/>
              <a:cs typeface="Arial" panose="020B0604020202020204" pitchFamily="34" charset="0"/>
            </a:endParaRPr>
          </a:p>
          <a:p>
            <a:pPr marL="341313" marR="0" indent="-341313">
              <a:lnSpc>
                <a:spcPct val="107000"/>
              </a:lnSpc>
              <a:spcBef>
                <a:spcPts val="0"/>
              </a:spcBef>
              <a:spcAft>
                <a:spcPts val="800"/>
              </a:spcAft>
              <a:buNone/>
            </a:pPr>
            <a:r>
              <a:rPr lang="es" sz="2900" kern="100" dirty="0">
                <a:effectLst/>
                <a:latin typeface="Arial" panose="020B0604020202020204" pitchFamily="34" charset="0"/>
                <a:ea typeface="Aptos" panose="020B0004020202020204" pitchFamily="34" charset="0"/>
                <a:cs typeface="Arial" panose="020B0604020202020204" pitchFamily="34" charset="0"/>
              </a:rPr>
              <a:t>(iii)</a:t>
            </a:r>
            <a:r>
              <a:rPr lang="es" sz="2900" i="1" kern="100" dirty="0">
                <a:effectLst/>
                <a:latin typeface="Arial" panose="020B0604020202020204" pitchFamily="34" charset="0"/>
                <a:ea typeface="Aptos" panose="020B0004020202020204" pitchFamily="34" charset="0"/>
                <a:cs typeface="Arial" panose="020B0604020202020204" pitchFamily="34" charset="0"/>
              </a:rPr>
              <a:t> </a:t>
            </a:r>
            <a:r>
              <a:rPr lang="es" sz="2900" i="1" u="sng" kern="100" dirty="0">
                <a:effectLst/>
                <a:latin typeface="Arial" panose="020B0604020202020204" pitchFamily="34" charset="0"/>
                <a:ea typeface="Aptos" panose="020B0004020202020204" pitchFamily="34" charset="0"/>
                <a:cs typeface="Arial" panose="020B0604020202020204" pitchFamily="34" charset="0"/>
              </a:rPr>
              <a:t>triangularidad positiva (PT) y negativa</a:t>
            </a:r>
            <a:r>
              <a:rPr lang="es" sz="2900" kern="100" dirty="0">
                <a:effectLst/>
                <a:latin typeface="Arial" panose="020B0604020202020204" pitchFamily="34" charset="0"/>
                <a:ea typeface="Aptos" panose="020B0004020202020204" pitchFamily="34" charset="0"/>
                <a:cs typeface="Arial" panose="020B0604020202020204" pitchFamily="34" charset="0"/>
              </a:rPr>
              <a:t> </a:t>
            </a:r>
            <a:r>
              <a:rPr lang="es" sz="2900" i="1" u="sng" kern="100" dirty="0">
                <a:effectLst/>
                <a:latin typeface="Arial" panose="020B0604020202020204" pitchFamily="34" charset="0"/>
                <a:ea typeface="Aptos" panose="020B0004020202020204" pitchFamily="34" charset="0"/>
                <a:cs typeface="Arial" panose="020B0604020202020204" pitchFamily="34" charset="0"/>
              </a:rPr>
              <a:t>triangularidad (NT)</a:t>
            </a:r>
            <a:r>
              <a:rPr lang="es" sz="2900" kern="100" dirty="0">
                <a:solidFill>
                  <a:srgbClr val="333132"/>
                </a:solidFill>
                <a:effectLst/>
                <a:latin typeface="Arial" panose="020B0604020202020204" pitchFamily="34" charset="0"/>
                <a:ea typeface="Aptos" panose="020B0004020202020204" pitchFamily="34" charset="0"/>
                <a:cs typeface="Arial" panose="020B0604020202020204" pitchFamily="34" charset="0"/>
              </a:rPr>
              <a:t> </a:t>
            </a:r>
            <a:endParaRPr lang="es-ES" sz="2900" kern="100" dirty="0">
              <a:effectLst/>
              <a:latin typeface="Arial" panose="020B0604020202020204" pitchFamily="34" charset="0"/>
              <a:ea typeface="Aptos" panose="020B0004020202020204" pitchFamily="34" charset="0"/>
              <a:cs typeface="Arial" panose="020B0604020202020204" pitchFamily="34" charset="0"/>
            </a:endParaRPr>
          </a:p>
          <a:p>
            <a:pPr marL="798513" marR="0" indent="0">
              <a:lnSpc>
                <a:spcPct val="107000"/>
              </a:lnSpc>
              <a:spcBef>
                <a:spcPts val="0"/>
              </a:spcBef>
              <a:spcAft>
                <a:spcPts val="800"/>
              </a:spcAft>
              <a:buNone/>
            </a:pPr>
            <a:r>
              <a:rPr lang="es" sz="2900" kern="100" dirty="0">
                <a:solidFill>
                  <a:srgbClr val="333132"/>
                </a:solidFill>
                <a:effectLst/>
                <a:latin typeface="Arial" panose="020B0604020202020204" pitchFamily="34" charset="0"/>
                <a:ea typeface="Aptos" panose="020B0004020202020204" pitchFamily="34" charset="0"/>
                <a:cs typeface="Arial" panose="020B0604020202020204" pitchFamily="34" charset="0"/>
              </a:rPr>
              <a:t>Las formas de sección transversal de plasma con PT son preferibles a aquellas con NT, debido a los límites desfavorables en la presión de plasma normalizada (y, por lo tanto, en el rendimiento de la fusión) en el último caso.</a:t>
            </a:r>
            <a:endParaRPr lang="es-ES" sz="2900" kern="100" dirty="0">
              <a:effectLst/>
              <a:latin typeface="Arial" panose="020B0604020202020204" pitchFamily="34" charset="0"/>
              <a:ea typeface="Aptos" panose="020B0004020202020204" pitchFamily="34" charset="0"/>
              <a:cs typeface="Arial" panose="020B0604020202020204" pitchFamily="34" charset="0"/>
            </a:endParaRPr>
          </a:p>
          <a:p>
            <a:pPr marL="341313" marR="0" indent="-341313">
              <a:lnSpc>
                <a:spcPct val="107000"/>
              </a:lnSpc>
              <a:spcBef>
                <a:spcPts val="0"/>
              </a:spcBef>
              <a:spcAft>
                <a:spcPts val="800"/>
              </a:spcAft>
              <a:buNone/>
              <a:tabLst>
                <a:tab pos="457200" algn="l"/>
              </a:tabLst>
            </a:pPr>
            <a:r>
              <a:rPr lang="es" sz="2900" kern="100" dirty="0">
                <a:effectLst/>
                <a:latin typeface="Arial" panose="020B0604020202020204" pitchFamily="34" charset="0"/>
                <a:ea typeface="Aptos" panose="020B0004020202020204" pitchFamily="34" charset="0"/>
                <a:cs typeface="Arial" panose="020B0604020202020204" pitchFamily="34" charset="0"/>
              </a:rPr>
              <a:t>(iv) los equilibrios con factor de seguridad “𝑞 &gt; 2” en todo el plasma exhiben propiedades de estabilidad robustas;</a:t>
            </a:r>
            <a:endParaRPr lang="es-ES" sz="2900" kern="100" dirty="0">
              <a:effectLst/>
              <a:latin typeface="Arial" panose="020B0604020202020204" pitchFamily="34" charset="0"/>
              <a:ea typeface="Aptos" panose="020B0004020202020204" pitchFamily="34" charset="0"/>
              <a:cs typeface="Arial" panose="020B0604020202020204" pitchFamily="34" charset="0"/>
            </a:endParaRPr>
          </a:p>
          <a:p>
            <a:pPr marL="0" indent="0">
              <a:buNone/>
            </a:pPr>
            <a:endParaRPr lang="es-ES" dirty="0"/>
          </a:p>
        </p:txBody>
      </p:sp>
      <p:sp>
        <p:nvSpPr>
          <p:cNvPr id="6" name="Slide Number Placeholder 5">
            <a:extLst>
              <a:ext uri="{FF2B5EF4-FFF2-40B4-BE49-F238E27FC236}">
                <a16:creationId xmlns:a16="http://schemas.microsoft.com/office/drawing/2014/main" id="{F98414B8-E521-A92D-517E-00B3C01F865F}"/>
              </a:ext>
            </a:extLst>
          </p:cNvPr>
          <p:cNvSpPr>
            <a:spLocks noGrp="1"/>
          </p:cNvSpPr>
          <p:nvPr>
            <p:ph type="sldNum" sz="quarter" idx="12"/>
          </p:nvPr>
        </p:nvSpPr>
        <p:spPr/>
        <p:txBody>
          <a:bodyPr/>
          <a:lstStyle/>
          <a:p>
            <a:fld id="{55FCEEC9-82A2-4BB3-AB98-D18095280961}" type="slidenum">
              <a:rPr lang="en-US" smtClean="0"/>
              <a:t>10</a:t>
            </a:fld>
            <a:endParaRPr lang="en-US"/>
          </a:p>
        </p:txBody>
      </p:sp>
      <p:sp>
        <p:nvSpPr>
          <p:cNvPr id="7" name="TextBox 7">
            <a:extLst>
              <a:ext uri="{FF2B5EF4-FFF2-40B4-BE49-F238E27FC236}">
                <a16:creationId xmlns:a16="http://schemas.microsoft.com/office/drawing/2014/main" id="{192DD0EC-ADCA-D8EF-43CA-9DEE9E19BE72}"/>
              </a:ext>
            </a:extLst>
          </p:cNvPr>
          <p:cNvSpPr txBox="1"/>
          <p:nvPr/>
        </p:nvSpPr>
        <p:spPr>
          <a:xfrm>
            <a:off x="2562052" y="564573"/>
            <a:ext cx="5920740" cy="441960"/>
          </a:xfrm>
          <a:prstGeom prst="rect">
            <a:avLst/>
          </a:prstGeom>
          <a:noFill/>
        </p:spPr>
        <p:txBody>
          <a:bodyPr wrap="square">
            <a:noAutofit/>
          </a:bodyPr>
          <a:lstStyle/>
          <a:p>
            <a:pPr marL="0" marR="0" algn="ctr">
              <a:lnSpc>
                <a:spcPct val="106000"/>
              </a:lnSpc>
              <a:spcBef>
                <a:spcPts val="0"/>
              </a:spcBef>
              <a:spcAft>
                <a:spcPts val="800"/>
              </a:spcAft>
            </a:pPr>
            <a:r>
              <a:rPr lang="es" sz="20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6 - </a:t>
            </a: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Quemadura de plasma</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F0881058-1D5F-E3C5-4705-B0662CFA6B98}"/>
              </a:ext>
            </a:extLst>
          </p:cNvPr>
          <p:cNvSpPr>
            <a:spLocks noGrp="1"/>
          </p:cNvSpPr>
          <p:nvPr>
            <p:ph type="dt" sz="half" idx="10"/>
          </p:nvPr>
        </p:nvSpPr>
        <p:spPr>
          <a:xfrm>
            <a:off x="838200" y="6356350"/>
            <a:ext cx="1292352" cy="365125"/>
          </a:xfrm>
        </p:spPr>
        <p:txBody>
          <a:bodyPr/>
          <a:lstStyle/>
          <a:p>
            <a:r>
              <a:rPr lang="es" dirty="0"/>
              <a:t>Noviembre 2024</a:t>
            </a:r>
          </a:p>
        </p:txBody>
      </p:sp>
      <p:sp>
        <p:nvSpPr>
          <p:cNvPr id="5" name="Footer Placeholder 4">
            <a:extLst>
              <a:ext uri="{FF2B5EF4-FFF2-40B4-BE49-F238E27FC236}">
                <a16:creationId xmlns:a16="http://schemas.microsoft.com/office/drawing/2014/main" id="{978EDD67-AA21-C6D0-4F4C-F827945FBC9D}"/>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100938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FF5ED3-BFEE-DC82-D902-609B76F1B566}"/>
              </a:ext>
            </a:extLst>
          </p:cNvPr>
          <p:cNvSpPr>
            <a:spLocks noGrp="1"/>
          </p:cNvSpPr>
          <p:nvPr>
            <p:ph idx="1"/>
          </p:nvPr>
        </p:nvSpPr>
        <p:spPr>
          <a:xfrm>
            <a:off x="947530" y="1253815"/>
            <a:ext cx="10515600" cy="4848211"/>
          </a:xfrm>
        </p:spPr>
        <p:txBody>
          <a:bodyPr>
            <a:normAutofit fontScale="70000" lnSpcReduction="20000"/>
          </a:bodyPr>
          <a:lstStyle/>
          <a:p>
            <a:pPr marL="398463" marR="0" indent="-398463">
              <a:lnSpc>
                <a:spcPct val="107000"/>
              </a:lnSpc>
              <a:spcBef>
                <a:spcPts val="0"/>
              </a:spcBef>
              <a:spcAft>
                <a:spcPts val="800"/>
              </a:spcAft>
              <a:buNone/>
            </a:pPr>
            <a:r>
              <a:rPr lang="es" sz="2900" kern="100" dirty="0">
                <a:effectLst/>
                <a:latin typeface="Arial" panose="020B0604020202020204" pitchFamily="34" charset="0"/>
                <a:ea typeface="Aptos" panose="020B0004020202020204" pitchFamily="34" charset="0"/>
                <a:cs typeface="Arial" panose="020B0604020202020204" pitchFamily="34" charset="0"/>
              </a:rPr>
              <a:t>(v) la presencia de partículas alfa (α) de fusión no necesariamente debe generar dificultades en términos de cargas de potencia inaceptables en los componentes orientados al plasma debido a perturbaciones del campo magnético;</a:t>
            </a:r>
            <a:endParaRPr lang="es-ES" sz="2900" kern="100" dirty="0">
              <a:effectLst/>
              <a:latin typeface="Arial" panose="020B0604020202020204" pitchFamily="34" charset="0"/>
              <a:ea typeface="Aptos" panose="020B0004020202020204" pitchFamily="34" charset="0"/>
              <a:cs typeface="Arial" panose="020B0604020202020204" pitchFamily="34" charset="0"/>
            </a:endParaRPr>
          </a:p>
          <a:p>
            <a:pPr marL="398463" marR="0" indent="-398463">
              <a:lnSpc>
                <a:spcPct val="107000"/>
              </a:lnSpc>
              <a:spcBef>
                <a:spcPts val="0"/>
              </a:spcBef>
              <a:spcAft>
                <a:spcPts val="800"/>
              </a:spcAft>
              <a:buNone/>
            </a:pPr>
            <a:r>
              <a:rPr lang="es" sz="2900" kern="100" dirty="0">
                <a:effectLst/>
                <a:latin typeface="Arial" panose="020B0604020202020204" pitchFamily="34" charset="0"/>
                <a:ea typeface="Aptos" panose="020B0004020202020204" pitchFamily="34" charset="0"/>
                <a:cs typeface="Arial" panose="020B0604020202020204" pitchFamily="34" charset="0"/>
              </a:rPr>
              <a:t>vi) será necesario implementar un esquema complejo de mitigación para gestionar el riesgo de alteración del plasma, incluso si el sistema de control garantiza que tales eventos sean extremadamente raros;</a:t>
            </a:r>
            <a:endParaRPr lang="es-ES" sz="2900" kern="100" dirty="0">
              <a:effectLst/>
              <a:latin typeface="Arial" panose="020B0604020202020204" pitchFamily="34" charset="0"/>
              <a:ea typeface="Aptos" panose="020B0004020202020204" pitchFamily="34" charset="0"/>
              <a:cs typeface="Arial" panose="020B0604020202020204" pitchFamily="34" charset="0"/>
            </a:endParaRPr>
          </a:p>
          <a:p>
            <a:pPr marL="515938" marR="0" indent="-515938">
              <a:lnSpc>
                <a:spcPct val="107000"/>
              </a:lnSpc>
              <a:spcBef>
                <a:spcPts val="0"/>
              </a:spcBef>
              <a:spcAft>
                <a:spcPts val="800"/>
              </a:spcAft>
              <a:buNone/>
            </a:pPr>
            <a:r>
              <a:rPr lang="es" sz="2900" kern="100" dirty="0">
                <a:effectLst/>
                <a:latin typeface="Arial" panose="020B0604020202020204" pitchFamily="34" charset="0"/>
                <a:ea typeface="Aptos" panose="020B0004020202020204" pitchFamily="34" charset="0"/>
                <a:cs typeface="Arial" panose="020B0604020202020204" pitchFamily="34" charset="0"/>
              </a:rPr>
              <a:t>(vii) el régimen de turbulencia en el plasma central será cualitativamente diferente al de cualquier dispositivo existente, y lleva los códigos de simulación actualmente disponibles a sus límites, tanto en términos de recursos computacionales como de modelos físicos;</a:t>
            </a:r>
            <a:endParaRPr lang="es-ES" sz="2900" kern="100" dirty="0">
              <a:effectLst/>
              <a:latin typeface="Arial" panose="020B0604020202020204" pitchFamily="34" charset="0"/>
              <a:ea typeface="Aptos" panose="020B0004020202020204" pitchFamily="34" charset="0"/>
              <a:cs typeface="Arial" panose="020B0604020202020204" pitchFamily="34" charset="0"/>
            </a:endParaRPr>
          </a:p>
          <a:p>
            <a:pPr marL="515938" marR="0" indent="-515938">
              <a:lnSpc>
                <a:spcPct val="107000"/>
              </a:lnSpc>
              <a:spcBef>
                <a:spcPts val="0"/>
              </a:spcBef>
              <a:spcAft>
                <a:spcPts val="800"/>
              </a:spcAft>
              <a:buNone/>
            </a:pPr>
            <a:r>
              <a:rPr lang="es" sz="2900" kern="100" dirty="0">
                <a:effectLst/>
                <a:latin typeface="Arial" panose="020B0604020202020204" pitchFamily="34" charset="0"/>
                <a:ea typeface="Aptos" panose="020B0004020202020204" pitchFamily="34" charset="0"/>
                <a:cs typeface="Arial" panose="020B0604020202020204" pitchFamily="34" charset="0"/>
              </a:rPr>
              <a:t>(viii) existen grandes incertidumbres sobre cómo alcanzar condiciones en las que el confinamiento sea suficientemente bueno para generar electricidad neta y donde los ELM (*) sean inexistentes o estén presentes pero manejables.</a:t>
            </a:r>
            <a:endParaRPr lang="es-ES" sz="2900" kern="100" dirty="0">
              <a:effectLst/>
              <a:latin typeface="Arial" panose="020B06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endParaRPr lang="es-ES" sz="1600" kern="100" dirty="0">
              <a:effectLst/>
              <a:latin typeface="Aptos" panose="020B0004020202020204" pitchFamily="34" charset="0"/>
              <a:ea typeface="Aptos" panose="020B0004020202020204" pitchFamily="34" charset="0"/>
              <a:cs typeface="Arial" panose="020B0604020202020204" pitchFamily="34" charset="0"/>
            </a:endParaRPr>
          </a:p>
          <a:p>
            <a:pPr marL="233363" marR="0" indent="-233363">
              <a:lnSpc>
                <a:spcPct val="107000"/>
              </a:lnSpc>
              <a:spcBef>
                <a:spcPts val="0"/>
              </a:spcBef>
              <a:spcAft>
                <a:spcPts val="800"/>
              </a:spcAft>
              <a:buNone/>
            </a:pPr>
            <a:r>
              <a:rPr lang="es" sz="2300" i="1" kern="100" dirty="0">
                <a:effectLst/>
                <a:latin typeface="Arial" panose="020B0604020202020204" pitchFamily="34" charset="0"/>
                <a:ea typeface="Aptos" panose="020B0004020202020204" pitchFamily="34" charset="0"/>
                <a:cs typeface="Arial" panose="020B0604020202020204" pitchFamily="34" charset="0"/>
              </a:rPr>
              <a:t>(*) ELM </a:t>
            </a:r>
            <a:r>
              <a:rPr lang="es" sz="2300" i="1" kern="100" dirty="0">
                <a:effectLst/>
                <a:latin typeface="Arial" panose="020B0604020202020204" pitchFamily="34" charset="0"/>
                <a:ea typeface="Aptos" panose="020B0004020202020204" pitchFamily="34" charset="0"/>
                <a:cs typeface="Arial" panose="020B0604020202020204" pitchFamily="34" charset="0"/>
                <a:sym typeface="Wingdings" panose="05000000000000000000" pitchFamily="2" charset="2"/>
              </a:rPr>
              <a:t> </a:t>
            </a:r>
            <a:r>
              <a:rPr lang="es" sz="2300" i="1" kern="100" dirty="0">
                <a:effectLst/>
                <a:latin typeface="Arial" panose="020B0604020202020204" pitchFamily="34" charset="0"/>
                <a:ea typeface="Aptos" panose="020B0004020202020204" pitchFamily="34" charset="0"/>
                <a:cs typeface="Arial" panose="020B0604020202020204" pitchFamily="34" charset="0"/>
              </a:rPr>
              <a:t>Modo ubicado en el borde del plasma. Oscilación de baja amplitud y pérdida de energía en el borde del plasma causada por la inestabilidad del MHD. Existen varios tipos que pueden ocurrir, algunos causando mayor pérdida de energía que otros</a:t>
            </a:r>
            <a:r>
              <a:rPr lang="es" sz="2000" i="1" kern="100" dirty="0">
                <a:effectLst/>
                <a:latin typeface="Arial" panose="020B0604020202020204" pitchFamily="34" charset="0"/>
                <a:ea typeface="Aptos" panose="020B0004020202020204" pitchFamily="34" charset="0"/>
                <a:cs typeface="Arial" panose="020B0604020202020204" pitchFamily="34" charset="0"/>
              </a:rPr>
              <a:t>.</a:t>
            </a:r>
            <a:endParaRPr lang="es-ES" sz="16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913DC02C-73C9-D7BD-62C3-283FE4C6604B}"/>
              </a:ext>
            </a:extLst>
          </p:cNvPr>
          <p:cNvSpPr>
            <a:spLocks noGrp="1"/>
          </p:cNvSpPr>
          <p:nvPr>
            <p:ph type="sldNum" sz="quarter" idx="12"/>
          </p:nvPr>
        </p:nvSpPr>
        <p:spPr/>
        <p:txBody>
          <a:bodyPr/>
          <a:lstStyle/>
          <a:p>
            <a:fld id="{55FCEEC9-82A2-4BB3-AB98-D18095280961}" type="slidenum">
              <a:rPr lang="en-US" smtClean="0"/>
              <a:t>11</a:t>
            </a:fld>
            <a:endParaRPr lang="en-US"/>
          </a:p>
        </p:txBody>
      </p:sp>
      <p:sp>
        <p:nvSpPr>
          <p:cNvPr id="7" name="TextBox 7">
            <a:extLst>
              <a:ext uri="{FF2B5EF4-FFF2-40B4-BE49-F238E27FC236}">
                <a16:creationId xmlns:a16="http://schemas.microsoft.com/office/drawing/2014/main" id="{DDBEA8A5-EBF4-6EA2-B185-7ED4F320085F}"/>
              </a:ext>
            </a:extLst>
          </p:cNvPr>
          <p:cNvSpPr txBox="1"/>
          <p:nvPr/>
        </p:nvSpPr>
        <p:spPr>
          <a:xfrm>
            <a:off x="2562052" y="535479"/>
            <a:ext cx="5920740" cy="441960"/>
          </a:xfrm>
          <a:prstGeom prst="rect">
            <a:avLst/>
          </a:prstGeom>
          <a:noFill/>
        </p:spPr>
        <p:txBody>
          <a:bodyPr wrap="square">
            <a:noAutofit/>
          </a:bodyPr>
          <a:lstStyle/>
          <a:p>
            <a:pPr marL="0" marR="0" algn="ctr">
              <a:lnSpc>
                <a:spcPct val="106000"/>
              </a:lnSpc>
              <a:spcBef>
                <a:spcPts val="0"/>
              </a:spcBef>
              <a:spcAft>
                <a:spcPts val="800"/>
              </a:spcAft>
            </a:pPr>
            <a:r>
              <a:rPr lang="es" sz="20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6 - </a:t>
            </a: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Quemadura de plasma </a:t>
            </a:r>
            <a:r>
              <a:rPr lang="es" sz="1400" i="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s" sz="1400" i="1" u="sng" kern="1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cont </a:t>
            </a:r>
            <a:r>
              <a:rPr lang="es" sz="1400" i="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47E22CC9-9194-44C3-64E6-B792EED1B1F5}"/>
              </a:ext>
            </a:extLst>
          </p:cNvPr>
          <p:cNvSpPr>
            <a:spLocks noGrp="1"/>
          </p:cNvSpPr>
          <p:nvPr>
            <p:ph type="dt" sz="half" idx="10"/>
          </p:nvPr>
        </p:nvSpPr>
        <p:spPr>
          <a:xfrm>
            <a:off x="838200" y="6356350"/>
            <a:ext cx="1292352" cy="365125"/>
          </a:xfrm>
        </p:spPr>
        <p:txBody>
          <a:bodyPr/>
          <a:lstStyle/>
          <a:p>
            <a:r>
              <a:rPr lang="es" dirty="0"/>
              <a:t>Noviembre 2024</a:t>
            </a:r>
          </a:p>
        </p:txBody>
      </p:sp>
      <p:sp>
        <p:nvSpPr>
          <p:cNvPr id="5" name="Footer Placeholder 4">
            <a:extLst>
              <a:ext uri="{FF2B5EF4-FFF2-40B4-BE49-F238E27FC236}">
                <a16:creationId xmlns:a16="http://schemas.microsoft.com/office/drawing/2014/main" id="{C5AD50E4-281B-7F5C-CA2A-5A05618440A1}"/>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997091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A95CA7-2FE3-C787-3AB7-E837F540174F}"/>
              </a:ext>
            </a:extLst>
          </p:cNvPr>
          <p:cNvSpPr>
            <a:spLocks noGrp="1"/>
          </p:cNvSpPr>
          <p:nvPr>
            <p:ph idx="1"/>
          </p:nvPr>
        </p:nvSpPr>
        <p:spPr>
          <a:xfrm>
            <a:off x="838200" y="1825625"/>
            <a:ext cx="10515600" cy="3810404"/>
          </a:xfrm>
        </p:spPr>
        <p:txBody>
          <a:bodyPr>
            <a:normAutofit fontScale="70000" lnSpcReduction="20000"/>
          </a:bodyPr>
          <a:lstStyle/>
          <a:p>
            <a:pPr marL="287338" marR="0" indent="-171450" algn="just">
              <a:lnSpc>
                <a:spcPct val="107000"/>
              </a:lnSpc>
              <a:spcBef>
                <a:spcPts val="0"/>
              </a:spcBef>
              <a:spcAft>
                <a:spcPts val="1200"/>
              </a:spcAft>
            </a:pPr>
            <a:r>
              <a:rPr lang="es" sz="2800" kern="100" dirty="0">
                <a:effectLst/>
                <a:latin typeface="Arial" panose="020B0604020202020204" pitchFamily="34" charset="0"/>
                <a:ea typeface="Aptos" panose="020B0004020202020204" pitchFamily="34" charset="0"/>
                <a:cs typeface="Arial" panose="020B0604020202020204" pitchFamily="34" charset="0"/>
              </a:rPr>
              <a:t>El éxito del programa STEP del Reino Unido requiere un sistema de control de plasma sólido.</a:t>
            </a:r>
            <a:endParaRPr lang="es-ES" sz="1600" kern="100" dirty="0">
              <a:effectLst/>
              <a:latin typeface="Aptos" panose="020B0004020202020204" pitchFamily="34" charset="0"/>
              <a:ea typeface="Aptos" panose="020B0004020202020204" pitchFamily="34" charset="0"/>
              <a:cs typeface="Arial" panose="020B0604020202020204" pitchFamily="34" charset="0"/>
            </a:endParaRPr>
          </a:p>
          <a:p>
            <a:pPr marL="287338" marR="0" indent="-171450" algn="just">
              <a:lnSpc>
                <a:spcPct val="107000"/>
              </a:lnSpc>
              <a:spcBef>
                <a:spcPts val="0"/>
              </a:spcBef>
              <a:spcAft>
                <a:spcPts val="1200"/>
              </a:spcAft>
            </a:pPr>
            <a:r>
              <a:rPr lang="es" sz="2800" kern="100" dirty="0">
                <a:effectLst/>
                <a:latin typeface="Arial" panose="020B0604020202020204" pitchFamily="34" charset="0"/>
                <a:ea typeface="Aptos" panose="020B0004020202020204" pitchFamily="34" charset="0"/>
                <a:cs typeface="Arial" panose="020B0604020202020204" pitchFamily="34" charset="0"/>
              </a:rPr>
              <a:t>Este sistema debe guiar el plasma desde la fase de inicio hasta la fase de combustión, mantenerlo allí, producir la energía de fusión deseada durante el tiempo deseado y luego terminar el plasma de manera segura.</a:t>
            </a:r>
            <a:endParaRPr lang="es-ES" sz="1600" kern="100" dirty="0">
              <a:effectLst/>
              <a:latin typeface="Aptos" panose="020B0004020202020204" pitchFamily="34" charset="0"/>
              <a:ea typeface="Aptos" panose="020B0004020202020204" pitchFamily="34" charset="0"/>
              <a:cs typeface="Arial" panose="020B0604020202020204" pitchFamily="34" charset="0"/>
            </a:endParaRPr>
          </a:p>
          <a:p>
            <a:pPr marL="287338" marR="0" indent="-171450" algn="just">
              <a:lnSpc>
                <a:spcPct val="107000"/>
              </a:lnSpc>
              <a:spcBef>
                <a:spcPts val="0"/>
              </a:spcBef>
              <a:spcAft>
                <a:spcPts val="1200"/>
              </a:spcAft>
            </a:pPr>
            <a:r>
              <a:rPr lang="es" sz="2800" kern="100" dirty="0">
                <a:effectLst/>
                <a:latin typeface="Arial" panose="020B0604020202020204" pitchFamily="34" charset="0"/>
                <a:ea typeface="Aptos" panose="020B0004020202020204" pitchFamily="34" charset="0"/>
                <a:cs typeface="Arial" panose="020B0604020202020204" pitchFamily="34" charset="0"/>
              </a:rPr>
              <a:t>Esto debe realizarse en un entorno hostil con sensores limitados y sin sobrecargar los componentes orientados al plasma.</a:t>
            </a:r>
            <a:endParaRPr lang="es-ES" sz="1600" kern="100" dirty="0">
              <a:effectLst/>
              <a:latin typeface="Aptos" panose="020B0004020202020204" pitchFamily="34" charset="0"/>
              <a:ea typeface="Aptos" panose="020B0004020202020204" pitchFamily="34" charset="0"/>
              <a:cs typeface="Arial" panose="020B0604020202020204" pitchFamily="34" charset="0"/>
            </a:endParaRPr>
          </a:p>
          <a:p>
            <a:pPr marL="287338" marR="0" indent="-171450" algn="just">
              <a:lnSpc>
                <a:spcPct val="107000"/>
              </a:lnSpc>
              <a:spcBef>
                <a:spcPts val="0"/>
              </a:spcBef>
              <a:spcAft>
                <a:spcPts val="1200"/>
              </a:spcAft>
            </a:pPr>
            <a:r>
              <a:rPr lang="es" sz="2800" kern="100" dirty="0">
                <a:effectLst/>
                <a:latin typeface="Arial" panose="020B0604020202020204" pitchFamily="34" charset="0"/>
                <a:ea typeface="Aptos" panose="020B0004020202020204" pitchFamily="34" charset="0"/>
                <a:cs typeface="Arial" panose="020B0604020202020204" pitchFamily="34" charset="0"/>
              </a:rPr>
              <a:t>Los parámetros del plasma y el régimen operativo en el prototipo STEP serán muy diferentes a los de los tokamaks que operan actualmente.</a:t>
            </a:r>
            <a:endParaRPr lang="es-ES" sz="1600" kern="100" dirty="0">
              <a:effectLst/>
              <a:latin typeface="Aptos" panose="020B0004020202020204" pitchFamily="34" charset="0"/>
              <a:ea typeface="Aptos" panose="020B0004020202020204" pitchFamily="34" charset="0"/>
              <a:cs typeface="Arial" panose="020B0604020202020204" pitchFamily="34" charset="0"/>
            </a:endParaRPr>
          </a:p>
          <a:p>
            <a:pPr marL="287338" marR="0" indent="-171450" algn="just">
              <a:lnSpc>
                <a:spcPct val="107000"/>
              </a:lnSpc>
              <a:spcBef>
                <a:spcPts val="0"/>
              </a:spcBef>
              <a:spcAft>
                <a:spcPts val="1200"/>
              </a:spcAft>
            </a:pPr>
            <a:r>
              <a:rPr lang="es" sz="2800" kern="100" dirty="0">
                <a:effectLst/>
                <a:latin typeface="Arial" panose="020B0604020202020204" pitchFamily="34" charset="0"/>
                <a:ea typeface="Aptos" panose="020B0004020202020204" pitchFamily="34" charset="0"/>
                <a:cs typeface="Arial" panose="020B0604020202020204" pitchFamily="34" charset="0"/>
              </a:rPr>
              <a:t>Durante la combustión de fusión, el régimen de plasma en STEP se autoorganizará, lo que agregará más complicaciones al diseño del sistema de control de plasma.</a:t>
            </a:r>
            <a:endParaRPr lang="es-ES" sz="1600" kern="100" dirty="0">
              <a:effectLst/>
              <a:latin typeface="Aptos" panose="020B0004020202020204" pitchFamily="34" charset="0"/>
              <a:ea typeface="Aptos" panose="020B0004020202020204" pitchFamily="34" charset="0"/>
              <a:cs typeface="Arial" panose="020B0604020202020204" pitchFamily="34" charset="0"/>
            </a:endParaRPr>
          </a:p>
          <a:p>
            <a:pPr marL="0" indent="0">
              <a:buNone/>
            </a:pPr>
            <a:endParaRPr lang="es-ES" dirty="0"/>
          </a:p>
        </p:txBody>
      </p:sp>
      <p:sp>
        <p:nvSpPr>
          <p:cNvPr id="6" name="Slide Number Placeholder 5">
            <a:extLst>
              <a:ext uri="{FF2B5EF4-FFF2-40B4-BE49-F238E27FC236}">
                <a16:creationId xmlns:a16="http://schemas.microsoft.com/office/drawing/2014/main" id="{DE7B32AF-5CDD-3700-76F1-9177D5CA59E2}"/>
              </a:ext>
            </a:extLst>
          </p:cNvPr>
          <p:cNvSpPr>
            <a:spLocks noGrp="1"/>
          </p:cNvSpPr>
          <p:nvPr>
            <p:ph type="sldNum" sz="quarter" idx="12"/>
          </p:nvPr>
        </p:nvSpPr>
        <p:spPr/>
        <p:txBody>
          <a:bodyPr/>
          <a:lstStyle/>
          <a:p>
            <a:fld id="{55FCEEC9-82A2-4BB3-AB98-D18095280961}" type="slidenum">
              <a:rPr lang="en-US" smtClean="0"/>
              <a:t>12</a:t>
            </a:fld>
            <a:endParaRPr lang="en-US"/>
          </a:p>
        </p:txBody>
      </p:sp>
      <p:sp>
        <p:nvSpPr>
          <p:cNvPr id="7" name="TextBox 7">
            <a:extLst>
              <a:ext uri="{FF2B5EF4-FFF2-40B4-BE49-F238E27FC236}">
                <a16:creationId xmlns:a16="http://schemas.microsoft.com/office/drawing/2014/main" id="{16DEAE7E-4338-64A1-1F33-B84FBC531604}"/>
              </a:ext>
            </a:extLst>
          </p:cNvPr>
          <p:cNvSpPr txBox="1"/>
          <p:nvPr/>
        </p:nvSpPr>
        <p:spPr>
          <a:xfrm>
            <a:off x="2689860" y="884324"/>
            <a:ext cx="5920740" cy="441960"/>
          </a:xfrm>
          <a:prstGeom prst="rect">
            <a:avLst/>
          </a:prstGeom>
          <a:noFill/>
        </p:spPr>
        <p:txBody>
          <a:bodyPr wrap="square">
            <a:noAutofit/>
          </a:bodyPr>
          <a:lstStyle/>
          <a:p>
            <a:pPr marL="0" marR="0" algn="ctr">
              <a:lnSpc>
                <a:spcPct val="106000"/>
              </a:lnSpc>
              <a:spcBef>
                <a:spcPts val="0"/>
              </a:spcBef>
              <a:spcAft>
                <a:spcPts val="800"/>
              </a:spcAft>
            </a:pPr>
            <a:r>
              <a:rPr lang="es" sz="2000" b="1" kern="100">
                <a:solidFill>
                  <a:srgbClr val="000000"/>
                </a:solidFill>
                <a:effectLst/>
                <a:latin typeface="Arial" panose="020B0604020202020204" pitchFamily="34" charset="0"/>
                <a:ea typeface="Calibri" panose="020F0502020204030204" pitchFamily="34" charset="0"/>
                <a:cs typeface="Arial" panose="020B0604020202020204" pitchFamily="34" charset="0"/>
              </a:rPr>
              <a:t>7 - </a:t>
            </a:r>
            <a:r>
              <a:rPr lang="es" sz="2000" b="1" u="sng" kern="100">
                <a:solidFill>
                  <a:srgbClr val="000000"/>
                </a:solidFill>
                <a:effectLst/>
                <a:latin typeface="Arial" panose="020B0604020202020204" pitchFamily="34" charset="0"/>
                <a:ea typeface="Calibri" panose="020F0502020204030204" pitchFamily="34" charset="0"/>
                <a:cs typeface="Arial" panose="020B0604020202020204" pitchFamily="34" charset="0"/>
              </a:rPr>
              <a:t>Sistema de control de plasma</a:t>
            </a:r>
            <a:endParaRPr lang="es-ES" sz="1100" kern="10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27BA8A58-E36D-2A2C-39E7-4D2DA32600C9}"/>
              </a:ext>
            </a:extLst>
          </p:cNvPr>
          <p:cNvSpPr>
            <a:spLocks noGrp="1"/>
          </p:cNvSpPr>
          <p:nvPr>
            <p:ph type="dt" sz="half" idx="10"/>
          </p:nvPr>
        </p:nvSpPr>
        <p:spPr>
          <a:xfrm>
            <a:off x="838200" y="6356350"/>
            <a:ext cx="1292352" cy="365125"/>
          </a:xfrm>
        </p:spPr>
        <p:txBody>
          <a:bodyPr/>
          <a:lstStyle/>
          <a:p>
            <a:r>
              <a:rPr lang="es" dirty="0"/>
              <a:t>Noviembre 2024</a:t>
            </a:r>
          </a:p>
        </p:txBody>
      </p:sp>
      <p:sp>
        <p:nvSpPr>
          <p:cNvPr id="5" name="Footer Placeholder 4">
            <a:extLst>
              <a:ext uri="{FF2B5EF4-FFF2-40B4-BE49-F238E27FC236}">
                <a16:creationId xmlns:a16="http://schemas.microsoft.com/office/drawing/2014/main" id="{16CD443B-AEC0-FC0B-00BB-2E6D0DD1FE5D}"/>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3197175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66FCDF-C369-27A7-53D0-A8B34AC84267}"/>
              </a:ext>
            </a:extLst>
          </p:cNvPr>
          <p:cNvSpPr>
            <a:spLocks noGrp="1"/>
          </p:cNvSpPr>
          <p:nvPr>
            <p:ph idx="1"/>
          </p:nvPr>
        </p:nvSpPr>
        <p:spPr>
          <a:xfrm>
            <a:off x="838200" y="1044229"/>
            <a:ext cx="10515600" cy="4945091"/>
          </a:xfrm>
        </p:spPr>
        <p:txBody>
          <a:bodyPr>
            <a:normAutofit fontScale="25000" lnSpcReduction="20000"/>
          </a:bodyPr>
          <a:lstStyle/>
          <a:p>
            <a:pPr marL="0" marR="0" algn="just">
              <a:lnSpc>
                <a:spcPct val="107000"/>
              </a:lnSpc>
              <a:spcBef>
                <a:spcPts val="0"/>
              </a:spcBef>
              <a:spcAft>
                <a:spcPts val="800"/>
              </a:spcAft>
            </a:pPr>
            <a:r>
              <a:rPr lang="es" sz="7200" kern="100" dirty="0">
                <a:effectLst/>
                <a:latin typeface="Arial" panose="020B0604020202020204" pitchFamily="34" charset="0"/>
                <a:ea typeface="Aptos" panose="020B0004020202020204" pitchFamily="34" charset="0"/>
                <a:cs typeface="Arial" panose="020B0604020202020204" pitchFamily="34" charset="0"/>
              </a:rPr>
              <a:t>STEP requiere diseños de imanes de alto campo y, por lo tanto, adoptó el superconductor de alta temperatura (HTS) basado en REBCO </a:t>
            </a:r>
            <a:r>
              <a:rPr lang="es" sz="7200" kern="100" baseline="30000" dirty="0">
                <a:effectLst/>
                <a:latin typeface="Arial" panose="020B0604020202020204" pitchFamily="34" charset="0"/>
                <a:ea typeface="Aptos" panose="020B0004020202020204" pitchFamily="34" charset="0"/>
                <a:cs typeface="Arial" panose="020B0604020202020204" pitchFamily="34" charset="0"/>
              </a:rPr>
              <a:t>(*) </a:t>
            </a:r>
            <a:r>
              <a:rPr lang="es" sz="7200" kern="100" dirty="0">
                <a:effectLst/>
                <a:latin typeface="Arial" panose="020B0604020202020204" pitchFamily="34" charset="0"/>
                <a:ea typeface="Aptos" panose="020B0004020202020204" pitchFamily="34" charset="0"/>
                <a:cs typeface="Arial" panose="020B0604020202020204" pitchFamily="34" charset="0"/>
              </a:rPr>
              <a:t>como su portador de corriente.</a:t>
            </a:r>
            <a:endParaRPr lang="es-ES" sz="7200" kern="100" dirty="0">
              <a:effectLst/>
              <a:latin typeface="Arial" panose="020B0604020202020204" pitchFamily="34" charset="0"/>
              <a:ea typeface="Aptos" panose="020B0004020202020204" pitchFamily="34" charset="0"/>
              <a:cs typeface="Arial" panose="020B0604020202020204" pitchFamily="34" charset="0"/>
            </a:endParaRPr>
          </a:p>
          <a:p>
            <a:pPr marL="0" marR="0" algn="just">
              <a:lnSpc>
                <a:spcPct val="107000"/>
              </a:lnSpc>
              <a:spcBef>
                <a:spcPts val="0"/>
              </a:spcBef>
              <a:spcAft>
                <a:spcPts val="800"/>
              </a:spcAft>
            </a:pPr>
            <a:r>
              <a:rPr lang="es" sz="7200" kern="100" dirty="0">
                <a:effectLst/>
                <a:latin typeface="Arial" panose="020B0604020202020204" pitchFamily="34" charset="0"/>
                <a:ea typeface="Aptos" panose="020B0004020202020204" pitchFamily="34" charset="0"/>
                <a:cs typeface="Arial" panose="020B0604020202020204" pitchFamily="34" charset="0"/>
              </a:rPr>
              <a:t>El HTS permite que las bobinas de campo toroidal (TF) sean reemplazables, lo que desbloquea el enfoque de mantenimiento vertical de STEP.</a:t>
            </a:r>
            <a:endParaRPr lang="es-ES" sz="7200" kern="100" dirty="0">
              <a:effectLst/>
              <a:latin typeface="Arial" panose="020B0604020202020204" pitchFamily="34" charset="0"/>
              <a:ea typeface="Aptos" panose="020B0004020202020204" pitchFamily="34" charset="0"/>
              <a:cs typeface="Arial" panose="020B0604020202020204" pitchFamily="34" charset="0"/>
            </a:endParaRPr>
          </a:p>
          <a:p>
            <a:pPr marL="0" marR="0" algn="just">
              <a:lnSpc>
                <a:spcPct val="107000"/>
              </a:lnSpc>
              <a:spcBef>
                <a:spcPts val="0"/>
              </a:spcBef>
              <a:spcAft>
                <a:spcPts val="800"/>
              </a:spcAft>
            </a:pPr>
            <a:r>
              <a:rPr lang="es" sz="7200" kern="100" dirty="0">
                <a:effectLst/>
                <a:latin typeface="Arial" panose="020B0604020202020204" pitchFamily="34" charset="0"/>
                <a:ea typeface="Aptos" panose="020B0004020202020204" pitchFamily="34" charset="0"/>
                <a:cs typeface="Arial" panose="020B0604020202020204" pitchFamily="34" charset="0"/>
              </a:rPr>
              <a:t>estructura entre bobinas </a:t>
            </a:r>
            <a:r>
              <a:rPr lang="es" sz="7200" kern="100" dirty="0" err="1">
                <a:effectLst/>
                <a:latin typeface="Arial" panose="020B0604020202020204" pitchFamily="34" charset="0"/>
                <a:ea typeface="Aptos" panose="020B0004020202020204" pitchFamily="34" charset="0"/>
                <a:cs typeface="Arial" panose="020B0604020202020204" pitchFamily="34" charset="0"/>
              </a:rPr>
              <a:t>preconceptual </a:t>
            </a:r>
            <a:r>
              <a:rPr lang="es" sz="7200" kern="100" dirty="0">
                <a:effectLst/>
                <a:latin typeface="Arial" panose="020B0604020202020204" pitchFamily="34" charset="0"/>
                <a:ea typeface="Aptos" panose="020B0004020202020204" pitchFamily="34" charset="0"/>
                <a:cs typeface="Arial" panose="020B0604020202020204" pitchFamily="34" charset="0"/>
              </a:rPr>
              <a:t>demuestra tensiones y deflexiones aceptables en condiciones de funcionamiento en estado estable y escenarios de falla preliminares, y las cargas se distribuyen para limitar la fuerza de tracción en la varilla TF central.</a:t>
            </a:r>
            <a:endParaRPr lang="es-ES" sz="7200" kern="100" dirty="0">
              <a:effectLst/>
              <a:latin typeface="Arial" panose="020B0604020202020204" pitchFamily="34" charset="0"/>
              <a:ea typeface="Aptos" panose="020B0004020202020204" pitchFamily="34" charset="0"/>
              <a:cs typeface="Arial" panose="020B0604020202020204" pitchFamily="34" charset="0"/>
            </a:endParaRPr>
          </a:p>
          <a:p>
            <a:pPr marL="0" marR="0" algn="just">
              <a:lnSpc>
                <a:spcPct val="107000"/>
              </a:lnSpc>
              <a:spcBef>
                <a:spcPts val="0"/>
              </a:spcBef>
              <a:spcAft>
                <a:spcPts val="800"/>
              </a:spcAft>
            </a:pPr>
            <a:r>
              <a:rPr lang="es" sz="7200" kern="100" dirty="0">
                <a:effectLst/>
                <a:latin typeface="Arial" panose="020B0604020202020204" pitchFamily="34" charset="0"/>
                <a:ea typeface="Aptos" panose="020B0004020202020204" pitchFamily="34" charset="0"/>
                <a:cs typeface="Arial" panose="020B0604020202020204" pitchFamily="34" charset="0"/>
              </a:rPr>
              <a:t>Por último, el HTS debe funcionar de manera confiable en un entorno de alta radiación y soportar altas fluencias de neutrones, garantizando una vida útil de los imanes comercialmente relevante. Los experimentos iniciales indican que la irradiación gamma instantánea del HTS no tiene un impacto negativo en la capacidad de transporte de corriente.</a:t>
            </a:r>
            <a:endParaRPr lang="es-ES" sz="7200" kern="100" dirty="0">
              <a:effectLst/>
              <a:latin typeface="Arial" panose="020B0604020202020204" pitchFamily="34" charset="0"/>
              <a:ea typeface="Aptos" panose="020B0004020202020204" pitchFamily="34" charset="0"/>
              <a:cs typeface="Arial" panose="020B0604020202020204" pitchFamily="34" charset="0"/>
            </a:endParaRPr>
          </a:p>
          <a:p>
            <a:pPr marL="0" marR="0" algn="just">
              <a:lnSpc>
                <a:spcPct val="107000"/>
              </a:lnSpc>
              <a:spcBef>
                <a:spcPts val="0"/>
              </a:spcBef>
              <a:spcAft>
                <a:spcPts val="800"/>
              </a:spcAft>
            </a:pPr>
            <a:r>
              <a:rPr lang="es" sz="7200" kern="100" dirty="0">
                <a:effectLst/>
                <a:latin typeface="Arial" panose="020B0604020202020204" pitchFamily="34" charset="0"/>
                <a:ea typeface="Aptos" panose="020B0004020202020204" pitchFamily="34" charset="0"/>
                <a:cs typeface="Arial" panose="020B0604020202020204" pitchFamily="34" charset="0"/>
              </a:rPr>
              <a:t>Se están llevando a cabo programas experimentales para irradiar en frío el HTS con fluencias relevantes para la fusión y para desarrollar un método que garantice la tolerancia a la irradiación de la cinta utilizando iones de oxígeno como análogo de neutrones.</a:t>
            </a:r>
          </a:p>
          <a:p>
            <a:pPr marL="0" marR="0" indent="0" algn="just">
              <a:lnSpc>
                <a:spcPct val="107000"/>
              </a:lnSpc>
              <a:spcBef>
                <a:spcPts val="0"/>
              </a:spcBef>
              <a:spcAft>
                <a:spcPts val="800"/>
              </a:spcAft>
              <a:buNone/>
            </a:pPr>
            <a:endParaRPr lang="es" sz="7200" kern="100" dirty="0">
              <a:effectLst/>
              <a:latin typeface="Arial" panose="020B0604020202020204" pitchFamily="34" charset="0"/>
              <a:ea typeface="Aptos" panose="020B0004020202020204" pitchFamily="34" charset="0"/>
              <a:cs typeface="Arial" panose="020B0604020202020204" pitchFamily="34" charset="0"/>
            </a:endParaRPr>
          </a:p>
          <a:p>
            <a:pPr marL="233363" marR="0" indent="-233363">
              <a:lnSpc>
                <a:spcPct val="107000"/>
              </a:lnSpc>
              <a:spcBef>
                <a:spcPts val="0"/>
              </a:spcBef>
              <a:spcAft>
                <a:spcPts val="800"/>
              </a:spcAft>
              <a:buNone/>
              <a:tabLst>
                <a:tab pos="285750" algn="l"/>
              </a:tabLst>
            </a:pPr>
            <a:r>
              <a:rPr lang="es" sz="6400" kern="100" dirty="0">
                <a:effectLst/>
                <a:latin typeface="Arial" panose="020B0604020202020204" pitchFamily="34" charset="0"/>
                <a:ea typeface="Aptos" panose="020B0004020202020204" pitchFamily="34" charset="0"/>
                <a:cs typeface="Arial" panose="020B0604020202020204" pitchFamily="34" charset="0"/>
              </a:rPr>
              <a:t>(* </a:t>
            </a:r>
            <a:r>
              <a:rPr lang="es" sz="6400" i="1" kern="100" dirty="0">
                <a:effectLst/>
                <a:latin typeface="Arial" panose="020B0604020202020204" pitchFamily="34" charset="0"/>
                <a:ea typeface="Aptos" panose="020B0004020202020204" pitchFamily="34" charset="0"/>
                <a:cs typeface="Arial" panose="020B0604020202020204" pitchFamily="34" charset="0"/>
              </a:rPr>
              <a:t>Los superconductores REBCO ( óxido de cobre y bario de tierras raras) tienen el potencial de soportar campos magnéticos más fuertes que otros materiales superconductores.</a:t>
            </a:r>
            <a:endParaRPr lang="es-ES" sz="6400" kern="100" dirty="0">
              <a:effectLst/>
              <a:latin typeface="Arial" panose="020B0604020202020204" pitchFamily="34" charset="0"/>
              <a:ea typeface="Aptos" panose="020B0004020202020204" pitchFamily="34" charset="0"/>
              <a:cs typeface="Arial" panose="020B0604020202020204" pitchFamily="34" charset="0"/>
            </a:endParaRPr>
          </a:p>
          <a:p>
            <a:pPr marL="0" marR="0" indent="0" algn="just">
              <a:lnSpc>
                <a:spcPct val="107000"/>
              </a:lnSpc>
              <a:spcBef>
                <a:spcPts val="0"/>
              </a:spcBef>
              <a:spcAft>
                <a:spcPts val="800"/>
              </a:spcAft>
              <a:buNone/>
            </a:pPr>
            <a:endParaRPr lang="it-IT" kern="100" dirty="0">
              <a:latin typeface="Arial" panose="020B0604020202020204" pitchFamily="34" charset="0"/>
              <a:ea typeface="Aptos" panose="020B0004020202020204" pitchFamily="34" charset="0"/>
              <a:cs typeface="Arial" panose="020B0604020202020204" pitchFamily="34" charset="0"/>
            </a:endParaRPr>
          </a:p>
          <a:p>
            <a:pPr marL="0" marR="0" algn="just">
              <a:lnSpc>
                <a:spcPct val="107000"/>
              </a:lnSpc>
              <a:spcBef>
                <a:spcPts val="0"/>
              </a:spcBef>
              <a:spcAft>
                <a:spcPts val="800"/>
              </a:spcAft>
            </a:pP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L="0" indent="0">
              <a:buNone/>
            </a:pPr>
            <a:endParaRPr lang="es-ES" dirty="0"/>
          </a:p>
        </p:txBody>
      </p:sp>
      <p:sp>
        <p:nvSpPr>
          <p:cNvPr id="6" name="Slide Number Placeholder 5">
            <a:extLst>
              <a:ext uri="{FF2B5EF4-FFF2-40B4-BE49-F238E27FC236}">
                <a16:creationId xmlns:a16="http://schemas.microsoft.com/office/drawing/2014/main" id="{AE10F35F-2E7C-62EF-DC85-2F7C3240759E}"/>
              </a:ext>
            </a:extLst>
          </p:cNvPr>
          <p:cNvSpPr>
            <a:spLocks noGrp="1"/>
          </p:cNvSpPr>
          <p:nvPr>
            <p:ph type="sldNum" sz="quarter" idx="12"/>
          </p:nvPr>
        </p:nvSpPr>
        <p:spPr/>
        <p:txBody>
          <a:bodyPr/>
          <a:lstStyle/>
          <a:p>
            <a:fld id="{55FCEEC9-82A2-4BB3-AB98-D18095280961}" type="slidenum">
              <a:rPr lang="en-US" smtClean="0"/>
              <a:t>13</a:t>
            </a:fld>
            <a:endParaRPr lang="en-US"/>
          </a:p>
        </p:txBody>
      </p:sp>
      <p:sp>
        <p:nvSpPr>
          <p:cNvPr id="7" name="TextBox 7">
            <a:extLst>
              <a:ext uri="{FF2B5EF4-FFF2-40B4-BE49-F238E27FC236}">
                <a16:creationId xmlns:a16="http://schemas.microsoft.com/office/drawing/2014/main" id="{011D0D27-734A-A067-3A3D-7014FE38BBA5}"/>
              </a:ext>
            </a:extLst>
          </p:cNvPr>
          <p:cNvSpPr txBox="1"/>
          <p:nvPr/>
        </p:nvSpPr>
        <p:spPr>
          <a:xfrm>
            <a:off x="2836372" y="481532"/>
            <a:ext cx="5920740" cy="441960"/>
          </a:xfrm>
          <a:prstGeom prst="rect">
            <a:avLst/>
          </a:prstGeom>
          <a:noFill/>
        </p:spPr>
        <p:txBody>
          <a:bodyPr wrap="square">
            <a:noAutofit/>
          </a:bodyPr>
          <a:lstStyle/>
          <a:p>
            <a:pPr marL="0" marR="0" algn="ctr">
              <a:lnSpc>
                <a:spcPct val="106000"/>
              </a:lnSpc>
              <a:spcBef>
                <a:spcPts val="0"/>
              </a:spcBef>
              <a:spcAft>
                <a:spcPts val="800"/>
              </a:spcAft>
            </a:pPr>
            <a:r>
              <a:rPr lang="es" sz="20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8 - </a:t>
            </a: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 jaula magnética</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741DD244-5BF2-0866-A5DA-0970FE2399B5}"/>
              </a:ext>
            </a:extLst>
          </p:cNvPr>
          <p:cNvSpPr>
            <a:spLocks noGrp="1"/>
          </p:cNvSpPr>
          <p:nvPr>
            <p:ph type="dt" sz="half" idx="10"/>
          </p:nvPr>
        </p:nvSpPr>
        <p:spPr>
          <a:xfrm>
            <a:off x="838200" y="6356350"/>
            <a:ext cx="1292352" cy="365125"/>
          </a:xfrm>
        </p:spPr>
        <p:txBody>
          <a:bodyPr/>
          <a:lstStyle/>
          <a:p>
            <a:r>
              <a:rPr lang="es" dirty="0"/>
              <a:t>Noviembre 2024</a:t>
            </a:r>
          </a:p>
        </p:txBody>
      </p:sp>
      <p:sp>
        <p:nvSpPr>
          <p:cNvPr id="5" name="Footer Placeholder 4">
            <a:extLst>
              <a:ext uri="{FF2B5EF4-FFF2-40B4-BE49-F238E27FC236}">
                <a16:creationId xmlns:a16="http://schemas.microsoft.com/office/drawing/2014/main" id="{2EFA0313-C679-D5B3-5EF4-6A3323F28E8B}"/>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1259717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D9DF13-C156-285E-98F0-9863F94BCB2D}"/>
              </a:ext>
            </a:extLst>
          </p:cNvPr>
          <p:cNvSpPr>
            <a:spLocks noGrp="1"/>
          </p:cNvSpPr>
          <p:nvPr>
            <p:ph idx="1"/>
          </p:nvPr>
        </p:nvSpPr>
        <p:spPr>
          <a:xfrm>
            <a:off x="838200" y="1798261"/>
            <a:ext cx="10515600" cy="4222866"/>
          </a:xfrm>
        </p:spPr>
        <p:txBody>
          <a:bodyPr>
            <a:normAutofit fontScale="77500" lnSpcReduction="20000"/>
          </a:bodyPr>
          <a:lstStyle/>
          <a:p>
            <a:pPr marL="0" marR="0" algn="just">
              <a:lnSpc>
                <a:spcPct val="107000"/>
              </a:lnSpc>
              <a:spcBef>
                <a:spcPts val="0"/>
              </a:spcBef>
              <a:spcAft>
                <a:spcPts val="800"/>
              </a:spcAft>
            </a:pPr>
            <a:r>
              <a:rPr lang="es" sz="2600" kern="100" dirty="0">
                <a:effectLst/>
                <a:latin typeface="Arial" panose="020B0604020202020204" pitchFamily="34" charset="0"/>
                <a:ea typeface="Aptos" panose="020B0004020202020204" pitchFamily="34" charset="0"/>
                <a:cs typeface="Arial" panose="020B0604020202020204" pitchFamily="34" charset="0"/>
              </a:rPr>
              <a:t>La arquitectura STEP se desarrolló para permitir un enfoque de mantenimiento híbrido que utiliza puertos en el recipiente de vacío para una lista limitada de tareas que deben realizarse inmediatamente después del apagado y aberturas más grandes para simplificar y acelerar reparaciones importantes.</a:t>
            </a:r>
            <a:endParaRPr lang="es-ES" sz="2600" kern="100" dirty="0">
              <a:effectLst/>
              <a:latin typeface="Aptos" panose="020B0004020202020204" pitchFamily="34" charset="0"/>
              <a:ea typeface="Aptos" panose="020B0004020202020204" pitchFamily="34" charset="0"/>
              <a:cs typeface="Arial" panose="020B0604020202020204" pitchFamily="34" charset="0"/>
            </a:endParaRPr>
          </a:p>
          <a:p>
            <a:pPr marL="0" marR="0" algn="just">
              <a:lnSpc>
                <a:spcPct val="107000"/>
              </a:lnSpc>
              <a:spcBef>
                <a:spcPts val="600"/>
              </a:spcBef>
              <a:spcAft>
                <a:spcPts val="800"/>
              </a:spcAft>
            </a:pPr>
            <a:r>
              <a:rPr lang="es" sz="2600" kern="100" dirty="0">
                <a:effectLst/>
                <a:latin typeface="Arial" panose="020B0604020202020204" pitchFamily="34" charset="0"/>
                <a:ea typeface="Aptos" panose="020B0004020202020204" pitchFamily="34" charset="0"/>
                <a:cs typeface="Arial" panose="020B0604020202020204" pitchFamily="34" charset="0"/>
              </a:rPr>
              <a:t>Los sistemas de manipulación robótica en instalaciones sin acceso humano evitarán que los trabajadores se expongan a los entornos más peligrosos.</a:t>
            </a:r>
            <a:endParaRPr lang="es-ES" sz="2600" kern="100" dirty="0">
              <a:effectLst/>
              <a:latin typeface="Aptos" panose="020B0004020202020204" pitchFamily="34" charset="0"/>
              <a:ea typeface="Aptos" panose="020B0004020202020204" pitchFamily="34" charset="0"/>
              <a:cs typeface="Arial" panose="020B0604020202020204" pitchFamily="34" charset="0"/>
            </a:endParaRPr>
          </a:p>
          <a:p>
            <a:pPr marL="0" marR="0" algn="just">
              <a:lnSpc>
                <a:spcPct val="107000"/>
              </a:lnSpc>
              <a:spcBef>
                <a:spcPts val="600"/>
              </a:spcBef>
              <a:spcAft>
                <a:spcPts val="800"/>
              </a:spcAft>
            </a:pPr>
            <a:r>
              <a:rPr lang="es" sz="2600" kern="100" dirty="0">
                <a:effectLst/>
                <a:latin typeface="Arial" panose="020B0604020202020204" pitchFamily="34" charset="0"/>
                <a:ea typeface="Aptos" panose="020B0004020202020204" pitchFamily="34" charset="0"/>
                <a:cs typeface="Arial" panose="020B0604020202020204" pitchFamily="34" charset="0"/>
              </a:rPr>
              <a:t>Si bien el enfoque depende en gran medida de las tecnologías existentes, la escala y el entorno de STEP requerirán un desarrollo tecnológico significativo.</a:t>
            </a:r>
            <a:endParaRPr lang="es-ES" sz="2600" kern="100" dirty="0">
              <a:effectLst/>
              <a:latin typeface="Aptos" panose="020B0004020202020204" pitchFamily="34" charset="0"/>
              <a:ea typeface="Aptos" panose="020B0004020202020204" pitchFamily="34" charset="0"/>
              <a:cs typeface="Arial" panose="020B0604020202020204" pitchFamily="34" charset="0"/>
            </a:endParaRPr>
          </a:p>
          <a:p>
            <a:pPr marL="0" marR="0" algn="just">
              <a:lnSpc>
                <a:spcPct val="107000"/>
              </a:lnSpc>
              <a:spcBef>
                <a:spcPts val="600"/>
              </a:spcBef>
              <a:spcAft>
                <a:spcPts val="800"/>
              </a:spcAft>
            </a:pPr>
            <a:r>
              <a:rPr lang="es" sz="2600" kern="100" dirty="0">
                <a:effectLst/>
                <a:latin typeface="Arial" panose="020B0604020202020204" pitchFamily="34" charset="0"/>
                <a:ea typeface="Aptos" panose="020B0004020202020204" pitchFamily="34" charset="0"/>
                <a:cs typeface="Arial" panose="020B0604020202020204" pitchFamily="34" charset="0"/>
              </a:rPr>
              <a:t>Se adoptó un enfoque de diseño integrado para equilibrar muchos factores en competencia e integrarse con los sistemas de interfaz, y se estableció un programa integral de desarrollo de tecnología para abordar el riesgo técnico e informar, verificar y validar el diseño del imán desmontable STEP.</a:t>
            </a:r>
          </a:p>
          <a:p>
            <a:pPr marL="0" indent="0">
              <a:buNone/>
            </a:pPr>
            <a:endParaRPr lang="es-ES" dirty="0"/>
          </a:p>
        </p:txBody>
      </p:sp>
      <p:sp>
        <p:nvSpPr>
          <p:cNvPr id="6" name="Slide Number Placeholder 5">
            <a:extLst>
              <a:ext uri="{FF2B5EF4-FFF2-40B4-BE49-F238E27FC236}">
                <a16:creationId xmlns:a16="http://schemas.microsoft.com/office/drawing/2014/main" id="{1AF08F57-4D54-6344-6F81-6F8267D9D1CE}"/>
              </a:ext>
            </a:extLst>
          </p:cNvPr>
          <p:cNvSpPr>
            <a:spLocks noGrp="1"/>
          </p:cNvSpPr>
          <p:nvPr>
            <p:ph type="sldNum" sz="quarter" idx="12"/>
          </p:nvPr>
        </p:nvSpPr>
        <p:spPr/>
        <p:txBody>
          <a:bodyPr/>
          <a:lstStyle/>
          <a:p>
            <a:fld id="{55FCEEC9-82A2-4BB3-AB98-D18095280961}" type="slidenum">
              <a:rPr lang="en-US" smtClean="0"/>
              <a:t>14</a:t>
            </a:fld>
            <a:endParaRPr lang="en-US"/>
          </a:p>
        </p:txBody>
      </p:sp>
      <p:sp>
        <p:nvSpPr>
          <p:cNvPr id="7" name="TextBox 7">
            <a:extLst>
              <a:ext uri="{FF2B5EF4-FFF2-40B4-BE49-F238E27FC236}">
                <a16:creationId xmlns:a16="http://schemas.microsoft.com/office/drawing/2014/main" id="{6DB65AED-F74B-613D-9F81-68B816DD6B9C}"/>
              </a:ext>
            </a:extLst>
          </p:cNvPr>
          <p:cNvSpPr txBox="1"/>
          <p:nvPr/>
        </p:nvSpPr>
        <p:spPr>
          <a:xfrm>
            <a:off x="2895600" y="435032"/>
            <a:ext cx="5715000" cy="1066800"/>
          </a:xfrm>
          <a:prstGeom prst="rect">
            <a:avLst/>
          </a:prstGeom>
          <a:noFill/>
        </p:spPr>
        <p:txBody>
          <a:bodyPr wrap="square">
            <a:noAutofit/>
          </a:bodyPr>
          <a:lstStyle/>
          <a:p>
            <a:pPr marL="571500" marR="0" indent="-571500" algn="ctr">
              <a:lnSpc>
                <a:spcPct val="106000"/>
              </a:lnSpc>
              <a:spcBef>
                <a:spcPts val="0"/>
              </a:spcBef>
              <a:spcAft>
                <a:spcPts val="800"/>
              </a:spcAft>
            </a:pPr>
            <a:r>
              <a:rPr lang="es" sz="2000" b="1" kern="100">
                <a:solidFill>
                  <a:srgbClr val="000000"/>
                </a:solidFill>
                <a:effectLst/>
                <a:latin typeface="Arial" panose="020B0604020202020204" pitchFamily="34" charset="0"/>
                <a:ea typeface="Calibri" panose="020F0502020204030204" pitchFamily="34" charset="0"/>
                <a:cs typeface="Arial" panose="020B0604020202020204" pitchFamily="34" charset="0"/>
              </a:rPr>
              <a:t>9 - </a:t>
            </a:r>
            <a:r>
              <a:rPr lang="es" sz="2000" b="1" u="sng" kern="100">
                <a:solidFill>
                  <a:srgbClr val="000000"/>
                </a:solidFill>
                <a:effectLst/>
                <a:latin typeface="Arial" panose="020B0604020202020204" pitchFamily="34" charset="0"/>
                <a:ea typeface="Calibri" panose="020F0502020204030204" pitchFamily="34" charset="0"/>
                <a:cs typeface="Arial" panose="020B0604020202020204" pitchFamily="34" charset="0"/>
              </a:rPr>
              <a:t>Desbloqueo de mantenimiento</a:t>
            </a:r>
            <a:endParaRPr lang="es-ES" sz="1100" kern="10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1600" b="1" i="1" u="sng" kern="100">
                <a:solidFill>
                  <a:srgbClr val="000000"/>
                </a:solidFill>
                <a:effectLst/>
                <a:latin typeface="Arial" panose="020B0604020202020204" pitchFamily="34" charset="0"/>
                <a:ea typeface="Calibri" panose="020F0502020204030204" pitchFamily="34" charset="0"/>
                <a:cs typeface="Arial" panose="020B0604020202020204" pitchFamily="34" charset="0"/>
              </a:rPr>
              <a:t>Diseño STEP para el mantenimiento y construcción de juntas magnéticas de reensamblaje</a:t>
            </a:r>
            <a:endParaRPr lang="es-ES" sz="1100" kern="10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08E3DE98-E6AE-729F-D5BC-AA05F712C033}"/>
              </a:ext>
            </a:extLst>
          </p:cNvPr>
          <p:cNvSpPr>
            <a:spLocks noGrp="1"/>
          </p:cNvSpPr>
          <p:nvPr>
            <p:ph type="dt" sz="half" idx="10"/>
          </p:nvPr>
        </p:nvSpPr>
        <p:spPr>
          <a:xfrm>
            <a:off x="838200" y="6356350"/>
            <a:ext cx="1292352" cy="365125"/>
          </a:xfrm>
        </p:spPr>
        <p:txBody>
          <a:bodyPr/>
          <a:lstStyle/>
          <a:p>
            <a:r>
              <a:rPr lang="es" dirty="0"/>
              <a:t>Noviembre 2024</a:t>
            </a:r>
          </a:p>
        </p:txBody>
      </p:sp>
      <p:sp>
        <p:nvSpPr>
          <p:cNvPr id="5" name="Footer Placeholder 4">
            <a:extLst>
              <a:ext uri="{FF2B5EF4-FFF2-40B4-BE49-F238E27FC236}">
                <a16:creationId xmlns:a16="http://schemas.microsoft.com/office/drawing/2014/main" id="{752FE0E7-C60F-25EF-B854-79EDA862ED26}"/>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39147229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A79BDC-9CAB-3B99-7F0A-1AF452AA2F05}"/>
              </a:ext>
            </a:extLst>
          </p:cNvPr>
          <p:cNvSpPr>
            <a:spLocks noGrp="1"/>
          </p:cNvSpPr>
          <p:nvPr>
            <p:ph idx="1"/>
          </p:nvPr>
        </p:nvSpPr>
        <p:spPr>
          <a:xfrm>
            <a:off x="838200" y="1172095"/>
            <a:ext cx="10515600" cy="4854632"/>
          </a:xfrm>
        </p:spPr>
        <p:txBody>
          <a:bodyPr>
            <a:normAutofit fontScale="62500" lnSpcReduction="20000"/>
          </a:bodyPr>
          <a:lstStyle/>
          <a:p>
            <a:pPr marL="171450"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El plasma SPP </a:t>
            </a:r>
            <a:r>
              <a:rPr lang="es" sz="2800" kern="100" baseline="30000" dirty="0">
                <a:effectLst/>
                <a:latin typeface="Arial" panose="020B0604020202020204" pitchFamily="34" charset="0"/>
                <a:ea typeface="Aptos" panose="020B0004020202020204" pitchFamily="34" charset="0"/>
                <a:cs typeface="Arial" panose="020B0604020202020204" pitchFamily="34" charset="0"/>
              </a:rPr>
              <a:t>(1) </a:t>
            </a:r>
            <a:r>
              <a:rPr lang="es" sz="2800" kern="100" dirty="0">
                <a:effectLst/>
                <a:latin typeface="Arial" panose="020B0604020202020204" pitchFamily="34" charset="0"/>
                <a:ea typeface="Aptos" panose="020B0004020202020204" pitchFamily="34" charset="0"/>
                <a:cs typeface="Arial" panose="020B0604020202020204" pitchFamily="34" charset="0"/>
              </a:rPr>
              <a:t>ejerce calor extremo, partículas y cargas estructurales sobre los componentes orientados al plasma (PFC) del desviador, los restrictores y las secciones interna y externa de la primera pared.</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L="171450"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Los PFC </a:t>
            </a:r>
            <a:r>
              <a:rPr lang="es" sz="2800" kern="100" baseline="30000" dirty="0">
                <a:effectLst/>
                <a:latin typeface="Arial" panose="020B0604020202020204" pitchFamily="34" charset="0"/>
                <a:ea typeface="Aptos" panose="020B0004020202020204" pitchFamily="34" charset="0"/>
                <a:cs typeface="Arial" panose="020B0604020202020204" pitchFamily="34" charset="0"/>
              </a:rPr>
              <a:t>(2) </a:t>
            </a:r>
            <a:r>
              <a:rPr lang="es" sz="2800" kern="100" dirty="0">
                <a:effectLst/>
                <a:latin typeface="Arial" panose="020B0604020202020204" pitchFamily="34" charset="0"/>
                <a:ea typeface="Aptos" panose="020B0004020202020204" pitchFamily="34" charset="0"/>
                <a:cs typeface="Arial" panose="020B0604020202020204" pitchFamily="34" charset="0"/>
              </a:rPr>
              <a:t>deben gestionar las cargas de calor y partículas y los requisitos más amplios de la planta de energía relacionados con la seguridad, la producción neta de energía, la reproducción de tritio y la disponibilidad de la planta.</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L="171450"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se utilizó una metodología de diseño iterativo </a:t>
            </a:r>
            <a:r>
              <a:rPr lang="es" sz="2800" i="1" kern="100" dirty="0">
                <a:effectLst/>
                <a:latin typeface="Arial" panose="020B0604020202020204" pitchFamily="34" charset="0"/>
                <a:ea typeface="Aptos" panose="020B0004020202020204" pitchFamily="34" charset="0"/>
                <a:cs typeface="Arial" panose="020B0604020202020204" pitchFamily="34" charset="0"/>
              </a:rPr>
              <a:t>(“Decidir e Iterar”) </a:t>
            </a:r>
            <a:r>
              <a:rPr lang="es" sz="2800" kern="100" dirty="0">
                <a:effectLst/>
                <a:latin typeface="Arial" panose="020B0604020202020204" pitchFamily="34" charset="0"/>
                <a:ea typeface="Aptos" panose="020B0004020202020204" pitchFamily="34" charset="0"/>
                <a:cs typeface="Arial" panose="020B0604020202020204" pitchFamily="34" charset="0"/>
              </a:rPr>
              <a:t>para sincronizar un conjunto de decisiones priorizadas, dentro del programa de diseño conceptual iterativo y de ritmo rápido de toda la planta.</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L="173990" marR="0" algn="just">
              <a:lnSpc>
                <a:spcPct val="107000"/>
              </a:lnSpc>
              <a:spcBef>
                <a:spcPts val="0"/>
              </a:spcBef>
              <a:spcAft>
                <a:spcPts val="1200"/>
              </a:spcAft>
            </a:pPr>
            <a:r>
              <a:rPr lang="es" sz="2800" kern="100" dirty="0">
                <a:effectLst/>
                <a:latin typeface="Arial" panose="020B0604020202020204" pitchFamily="34" charset="0"/>
                <a:ea typeface="Aptos" panose="020B0004020202020204" pitchFamily="34" charset="0"/>
                <a:cs typeface="Arial" panose="020B0604020202020204" pitchFamily="34" charset="0"/>
              </a:rPr>
              <a:t>Estas incluyen soluciones PFC innovadoras, como un limitador discreto y un diseño de panel refrigerado por helio para aumentar la reproducción de tritio al tiempo que proporciona una cobertura suficiente y permite el reemplazo individual del limitador; la integración del primer muro exterior con la zona de cría para mejorar la autosuficiencia energética y la producción de energía; y el uso de agua pesada (D2O) dentro de la primera pared interna y desviadores de PFC </a:t>
            </a:r>
            <a:r>
              <a:rPr lang="es" sz="2800" i="1" kern="100" dirty="0">
                <a:effectLst/>
                <a:latin typeface="Arial" panose="020B0604020202020204" pitchFamily="34" charset="0"/>
                <a:ea typeface="Aptos" panose="020B0004020202020204" pitchFamily="34" charset="0"/>
                <a:cs typeface="Arial" panose="020B0604020202020204" pitchFamily="34" charset="0"/>
              </a:rPr>
              <a:t>( </a:t>
            </a:r>
            <a:r>
              <a:rPr lang="es" sz="2800" i="1" kern="100" dirty="0" err="1">
                <a:effectLst/>
                <a:latin typeface="Arial" panose="020B0604020202020204" pitchFamily="34" charset="0"/>
                <a:ea typeface="Aptos" panose="020B0004020202020204" pitchFamily="34" charset="0"/>
                <a:cs typeface="Arial" panose="020B0604020202020204" pitchFamily="34" charset="0"/>
              </a:rPr>
              <a:t>Divertor </a:t>
            </a:r>
            <a:r>
              <a:rPr lang="es" sz="2800" i="1" kern="100" dirty="0">
                <a:effectLst/>
                <a:latin typeface="Arial" panose="020B0604020202020204" pitchFamily="34" charset="0"/>
                <a:ea typeface="Aptos" panose="020B0004020202020204" pitchFamily="34" charset="0"/>
                <a:cs typeface="Arial" panose="020B0604020202020204" pitchFamily="34" charset="0"/>
              </a:rPr>
              <a:t>) </a:t>
            </a:r>
            <a:r>
              <a:rPr lang="es" sz="2800" kern="100" dirty="0">
                <a:effectLst/>
                <a:latin typeface="Arial" panose="020B0604020202020204" pitchFamily="34" charset="0"/>
                <a:ea typeface="Aptos" panose="020B0004020202020204" pitchFamily="34" charset="0"/>
                <a:cs typeface="Arial" panose="020B0604020202020204" pitchFamily="34" charset="0"/>
              </a:rPr>
              <a:t>para aumentar la reproducción de tritio dentro de la zona de reproducción externa.</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gn="just">
              <a:lnSpc>
                <a:spcPct val="107000"/>
              </a:lnSpc>
              <a:spcBef>
                <a:spcPts val="1200"/>
              </a:spcBef>
              <a:spcAft>
                <a:spcPts val="600"/>
              </a:spcAft>
              <a:buNone/>
            </a:pPr>
            <a:r>
              <a:rPr lang="es" sz="2000" kern="100" baseline="30000" dirty="0">
                <a:effectLst/>
                <a:latin typeface="Arial" panose="020B0604020202020204" pitchFamily="34" charset="0"/>
                <a:ea typeface="Aptos" panose="020B0004020202020204" pitchFamily="34" charset="0"/>
                <a:cs typeface="Arial" panose="020B0604020202020204" pitchFamily="34" charset="0"/>
              </a:rPr>
              <a:t>(1)</a:t>
            </a:r>
            <a:r>
              <a:rPr lang="es" sz="2000" kern="100" dirty="0">
                <a:effectLst/>
                <a:latin typeface="Arial" panose="020B0604020202020204" pitchFamily="34" charset="0"/>
                <a:ea typeface="Aptos" panose="020B0004020202020204" pitchFamily="34" charset="0"/>
                <a:cs typeface="Arial" panose="020B0604020202020204" pitchFamily="34" charset="0"/>
              </a:rPr>
              <a:t>  </a:t>
            </a:r>
            <a:r>
              <a:rPr lang="es" sz="2000" i="1" kern="100" dirty="0">
                <a:effectLst/>
                <a:latin typeface="Arial" panose="020B0604020202020204" pitchFamily="34" charset="0"/>
                <a:ea typeface="Aptos" panose="020B0004020202020204" pitchFamily="34" charset="0"/>
                <a:cs typeface="Arial" panose="020B0604020202020204" pitchFamily="34" charset="0"/>
              </a:rPr>
              <a:t>SPP - Escenario de plasma preferido para STEP</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gn="just">
              <a:lnSpc>
                <a:spcPct val="107000"/>
              </a:lnSpc>
              <a:spcBef>
                <a:spcPts val="0"/>
              </a:spcBef>
              <a:spcAft>
                <a:spcPts val="800"/>
              </a:spcAft>
              <a:buNone/>
            </a:pPr>
            <a:r>
              <a:rPr lang="es" sz="2000" kern="100" baseline="30000" dirty="0">
                <a:effectLst/>
                <a:latin typeface="Arial" panose="020B0604020202020204" pitchFamily="34" charset="0"/>
                <a:ea typeface="Aptos" panose="020B0004020202020204" pitchFamily="34" charset="0"/>
                <a:cs typeface="Arial" panose="020B0604020202020204" pitchFamily="34" charset="0"/>
              </a:rPr>
              <a:t>(2)</a:t>
            </a:r>
            <a:r>
              <a:rPr lang="es" sz="2000" kern="100" dirty="0">
                <a:effectLst/>
                <a:latin typeface="Arial" panose="020B0604020202020204" pitchFamily="34" charset="0"/>
                <a:ea typeface="Aptos" panose="020B0004020202020204" pitchFamily="34" charset="0"/>
                <a:cs typeface="Arial" panose="020B0604020202020204" pitchFamily="34" charset="0"/>
              </a:rPr>
              <a:t>  </a:t>
            </a:r>
            <a:r>
              <a:rPr lang="es" sz="2000" i="1" kern="100" dirty="0">
                <a:effectLst/>
                <a:latin typeface="Arial" panose="020B0604020202020204" pitchFamily="34" charset="0"/>
                <a:ea typeface="Aptos" panose="020B0004020202020204" pitchFamily="34" charset="0"/>
                <a:cs typeface="Arial" panose="020B0604020202020204" pitchFamily="34" charset="0"/>
              </a:rPr>
              <a:t>PFC - </a:t>
            </a:r>
            <a:r>
              <a:rPr lang="es-ES" sz="2000" i="1" kern="100" dirty="0">
                <a:effectLst/>
                <a:latin typeface="Arial" panose="020B0604020202020204" pitchFamily="34" charset="0"/>
                <a:ea typeface="Aptos" panose="020B0004020202020204" pitchFamily="34" charset="0"/>
                <a:cs typeface="Arial" panose="020B0604020202020204" pitchFamily="34" charset="0"/>
              </a:rPr>
              <a:t>Plasma-facing component</a:t>
            </a:r>
            <a:r>
              <a:rPr lang="es" sz="2000" i="1" kern="100" dirty="0">
                <a:effectLst/>
                <a:latin typeface="Arial" panose="020B0604020202020204" pitchFamily="34" charset="0"/>
                <a:ea typeface="Aptos" panose="020B0004020202020204" pitchFamily="34" charset="0"/>
                <a:cs typeface="Arial" panose="020B0604020202020204" pitchFamily="34" charset="0"/>
              </a:rPr>
              <a:t> </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26416307-8424-E870-99EF-B9C28CF63F23}"/>
              </a:ext>
            </a:extLst>
          </p:cNvPr>
          <p:cNvSpPr>
            <a:spLocks noGrp="1"/>
          </p:cNvSpPr>
          <p:nvPr>
            <p:ph type="sldNum" sz="quarter" idx="12"/>
          </p:nvPr>
        </p:nvSpPr>
        <p:spPr/>
        <p:txBody>
          <a:bodyPr/>
          <a:lstStyle/>
          <a:p>
            <a:fld id="{55FCEEC9-82A2-4BB3-AB98-D18095280961}" type="slidenum">
              <a:rPr lang="en-US" smtClean="0"/>
              <a:t>15</a:t>
            </a:fld>
            <a:endParaRPr lang="en-US"/>
          </a:p>
        </p:txBody>
      </p:sp>
      <p:sp>
        <p:nvSpPr>
          <p:cNvPr id="7" name="TextBox 7">
            <a:extLst>
              <a:ext uri="{FF2B5EF4-FFF2-40B4-BE49-F238E27FC236}">
                <a16:creationId xmlns:a16="http://schemas.microsoft.com/office/drawing/2014/main" id="{C3E26278-B1F8-F293-9A2A-9592C50FBB05}"/>
              </a:ext>
            </a:extLst>
          </p:cNvPr>
          <p:cNvSpPr txBox="1"/>
          <p:nvPr/>
        </p:nvSpPr>
        <p:spPr>
          <a:xfrm>
            <a:off x="2344535" y="425767"/>
            <a:ext cx="6621780" cy="510540"/>
          </a:xfrm>
          <a:prstGeom prst="rect">
            <a:avLst/>
          </a:prstGeom>
          <a:noFill/>
        </p:spPr>
        <p:txBody>
          <a:bodyPr wrap="square">
            <a:noAutofit/>
          </a:bodyPr>
          <a:lstStyle/>
          <a:p>
            <a:pPr marL="571500" marR="0" indent="-571500" algn="ctr">
              <a:lnSpc>
                <a:spcPct val="106000"/>
              </a:lnSpc>
              <a:spcBef>
                <a:spcPts val="0"/>
              </a:spcBef>
              <a:spcAft>
                <a:spcPts val="800"/>
              </a:spcAft>
            </a:pPr>
            <a:r>
              <a:rPr lang="es" sz="2000" b="1" kern="100">
                <a:solidFill>
                  <a:srgbClr val="000000"/>
                </a:solidFill>
                <a:effectLst/>
                <a:latin typeface="Arial" panose="020B0604020202020204" pitchFamily="34" charset="0"/>
                <a:ea typeface="Calibri" panose="020F0502020204030204" pitchFamily="34" charset="0"/>
                <a:cs typeface="Arial" panose="020B0604020202020204" pitchFamily="34" charset="0"/>
              </a:rPr>
              <a:t>10 - </a:t>
            </a:r>
            <a:r>
              <a:rPr lang="es" sz="2000" b="1" u="sng" kern="100">
                <a:solidFill>
                  <a:srgbClr val="000000"/>
                </a:solidFill>
                <a:effectLst/>
                <a:latin typeface="Arial" panose="020B0604020202020204" pitchFamily="34" charset="0"/>
                <a:ea typeface="Calibri" panose="020F0502020204030204" pitchFamily="34" charset="0"/>
                <a:cs typeface="Arial" panose="020B0604020202020204" pitchFamily="34" charset="0"/>
              </a:rPr>
              <a:t>Gestión del calor: Componentes en el interior del recipiente</a:t>
            </a:r>
            <a:endParaRPr lang="es-ES" sz="1100" kern="10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66648CAE-6E8F-0CC7-1B9F-56E6F58C2B69}"/>
              </a:ext>
            </a:extLst>
          </p:cNvPr>
          <p:cNvSpPr>
            <a:spLocks noGrp="1"/>
          </p:cNvSpPr>
          <p:nvPr>
            <p:ph type="dt" sz="half" idx="10"/>
          </p:nvPr>
        </p:nvSpPr>
        <p:spPr>
          <a:xfrm>
            <a:off x="838200" y="6356350"/>
            <a:ext cx="1292352" cy="365125"/>
          </a:xfrm>
        </p:spPr>
        <p:txBody>
          <a:bodyPr/>
          <a:lstStyle/>
          <a:p>
            <a:r>
              <a:rPr lang="es" dirty="0"/>
              <a:t>Noviembre 2024</a:t>
            </a:r>
          </a:p>
        </p:txBody>
      </p:sp>
      <p:sp>
        <p:nvSpPr>
          <p:cNvPr id="5" name="Footer Placeholder 4">
            <a:extLst>
              <a:ext uri="{FF2B5EF4-FFF2-40B4-BE49-F238E27FC236}">
                <a16:creationId xmlns:a16="http://schemas.microsoft.com/office/drawing/2014/main" id="{421036B1-EAAC-C44E-08B5-7F7490EA51F7}"/>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3201707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4839E3-A791-756D-6997-69D16B4F36D9}"/>
              </a:ext>
            </a:extLst>
          </p:cNvPr>
          <p:cNvSpPr>
            <a:spLocks noGrp="1"/>
          </p:cNvSpPr>
          <p:nvPr>
            <p:ph idx="1"/>
          </p:nvPr>
        </p:nvSpPr>
        <p:spPr>
          <a:xfrm>
            <a:off x="838200" y="1629295"/>
            <a:ext cx="10515600" cy="4547668"/>
          </a:xfrm>
        </p:spPr>
        <p:txBody>
          <a:bodyPr>
            <a:normAutofit fontScale="55000" lnSpcReduction="20000"/>
          </a:bodyPr>
          <a:lstStyle/>
          <a:p>
            <a:pPr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Incluirá cargas magnéticas, térmicas, mecánicas y ambientales mucho mayores que las observadas en las campañas conjuntas europeas </a:t>
            </a:r>
            <a:r>
              <a:rPr lang="es" sz="2800" kern="100" dirty="0" err="1">
                <a:effectLst/>
                <a:latin typeface="Arial" panose="020B0604020202020204" pitchFamily="34" charset="0"/>
                <a:ea typeface="Aptos" panose="020B0004020202020204" pitchFamily="34" charset="0"/>
                <a:cs typeface="Arial" panose="020B0604020202020204" pitchFamily="34" charset="0"/>
              </a:rPr>
              <a:t>Torus </a:t>
            </a:r>
            <a:r>
              <a:rPr lang="es" sz="2800" kern="100" dirty="0">
                <a:effectLst/>
                <a:latin typeface="Arial" panose="020B0604020202020204" pitchFamily="34" charset="0"/>
                <a:ea typeface="Aptos" panose="020B0004020202020204" pitchFamily="34" charset="0"/>
                <a:cs typeface="Arial" panose="020B0604020202020204" pitchFamily="34" charset="0"/>
              </a:rPr>
              <a:t>de la última década o las contempladas actualmente para ITER.</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Aún más altas son las tasas de dosis máximas de neutrones de 10−6 desplazamientos por átomo por segundo a las que se espera que estén expuestos los materiales dentro del recipiente en STEP.</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Por lo tanto, la baja activación y la alta resiliencia </a:t>
            </a:r>
            <a:r>
              <a:rPr lang="es" sz="2800" kern="100" dirty="0" err="1">
                <a:effectLst/>
                <a:latin typeface="Arial" panose="020B0604020202020204" pitchFamily="34" charset="0"/>
                <a:ea typeface="Aptos" panose="020B0004020202020204" pitchFamily="34" charset="0"/>
                <a:cs typeface="Arial" panose="020B0604020202020204" pitchFamily="34" charset="0"/>
              </a:rPr>
              <a:t>a la fluencia </a:t>
            </a:r>
            <a:r>
              <a:rPr lang="es" sz="2800" kern="100" dirty="0">
                <a:effectLst/>
                <a:latin typeface="Arial" panose="020B0604020202020204" pitchFamily="34" charset="0"/>
                <a:ea typeface="Aptos" panose="020B0004020202020204" pitchFamily="34" charset="0"/>
                <a:cs typeface="Arial" panose="020B0604020202020204" pitchFamily="34" charset="0"/>
              </a:rPr>
              <a:t>dominan la estrategia de materiales que respalda el programa STEP.</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Este último cubre todo el ciclo de vida, desde composiciones seleccionadas y nuevos desarrollos microestructurales hasta modelos basados en irradiación y estrategias de final de vida útil.</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L="0"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Hasta la fecha se han realizado las siguientes actividades de I+D:</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R="0" indent="0" algn="just">
              <a:lnSpc>
                <a:spcPct val="107000"/>
              </a:lnSpc>
              <a:spcBef>
                <a:spcPts val="0"/>
              </a:spcBef>
              <a:spcAft>
                <a:spcPts val="800"/>
              </a:spcAft>
              <a:buNone/>
            </a:pPr>
            <a:r>
              <a:rPr lang="es" sz="2800" i="1" kern="100" dirty="0">
                <a:effectLst/>
                <a:latin typeface="Arial" panose="020B0604020202020204" pitchFamily="34" charset="0"/>
                <a:ea typeface="Aptos" panose="020B0004020202020204" pitchFamily="34" charset="0"/>
                <a:cs typeface="Arial" panose="020B0604020202020204" pitchFamily="34" charset="0"/>
              </a:rPr>
              <a:t>* Selección guiada de materiales en el espacio de compromiso energético de la planta;</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R="0" indent="0" algn="just">
              <a:lnSpc>
                <a:spcPct val="107000"/>
              </a:lnSpc>
              <a:spcBef>
                <a:spcPts val="0"/>
              </a:spcBef>
              <a:spcAft>
                <a:spcPts val="800"/>
              </a:spcAft>
              <a:buNone/>
            </a:pPr>
            <a:r>
              <a:rPr lang="es" sz="2800" i="1" kern="100" dirty="0">
                <a:effectLst/>
                <a:latin typeface="Arial" panose="020B0604020202020204" pitchFamily="34" charset="0"/>
                <a:ea typeface="Aptos" panose="020B0004020202020204" pitchFamily="34" charset="0"/>
                <a:cs typeface="Arial" panose="020B0604020202020204" pitchFamily="34" charset="0"/>
              </a:rPr>
              <a:t>acero estructural </a:t>
            </a:r>
            <a:r>
              <a:rPr lang="es" sz="2800" i="1" kern="100" dirty="0" err="1">
                <a:effectLst/>
                <a:latin typeface="Arial" panose="020B0604020202020204" pitchFamily="34" charset="0"/>
                <a:ea typeface="Aptos" panose="020B0004020202020204" pitchFamily="34" charset="0"/>
                <a:cs typeface="Arial" panose="020B0604020202020204" pitchFamily="34" charset="0"/>
              </a:rPr>
              <a:t>ferrítico -martensítico </a:t>
            </a:r>
            <a:r>
              <a:rPr lang="es" sz="2800" i="1" kern="100" dirty="0">
                <a:effectLst/>
                <a:latin typeface="Arial" panose="020B0604020202020204" pitchFamily="34" charset="0"/>
                <a:ea typeface="Aptos" panose="020B0004020202020204" pitchFamily="34" charset="0"/>
                <a:cs typeface="Arial" panose="020B0604020202020204" pitchFamily="34" charset="0"/>
              </a:rPr>
              <a:t>avanzado ;</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r>
              <a:rPr lang="es" sz="2800" dirty="0">
                <a:effectLst/>
                <a:latin typeface="Arial" panose="020B0604020202020204" pitchFamily="34" charset="0"/>
                <a:ea typeface="Aptos" panose="020B0004020202020204" pitchFamily="34" charset="0"/>
              </a:rPr>
              <a:t>El enfoque de modelado de mesoescala “Diseño por fundamentos” informa sobre algunas de las vías de mitigación de residuos destinadas a hacer que las operaciones de STEP sean lo más sostenibles posible </a:t>
            </a:r>
            <a:r>
              <a:rPr lang="es" sz="2800" i="1" dirty="0">
                <a:effectLst/>
                <a:latin typeface="Arial" panose="020B0604020202020204" pitchFamily="34" charset="0"/>
                <a:ea typeface="Aptos" panose="020B0004020202020204" pitchFamily="34" charset="0"/>
              </a:rPr>
              <a:t>.</a:t>
            </a:r>
            <a:endParaRPr lang="es-ES" dirty="0"/>
          </a:p>
        </p:txBody>
      </p:sp>
      <p:sp>
        <p:nvSpPr>
          <p:cNvPr id="6" name="Slide Number Placeholder 5">
            <a:extLst>
              <a:ext uri="{FF2B5EF4-FFF2-40B4-BE49-F238E27FC236}">
                <a16:creationId xmlns:a16="http://schemas.microsoft.com/office/drawing/2014/main" id="{822E3B0E-A1C5-0A89-CBAD-899494411105}"/>
              </a:ext>
            </a:extLst>
          </p:cNvPr>
          <p:cNvSpPr>
            <a:spLocks noGrp="1"/>
          </p:cNvSpPr>
          <p:nvPr>
            <p:ph type="sldNum" sz="quarter" idx="12"/>
          </p:nvPr>
        </p:nvSpPr>
        <p:spPr/>
        <p:txBody>
          <a:bodyPr/>
          <a:lstStyle/>
          <a:p>
            <a:fld id="{55FCEEC9-82A2-4BB3-AB98-D18095280961}" type="slidenum">
              <a:rPr lang="en-US" smtClean="0"/>
              <a:t>16</a:t>
            </a:fld>
            <a:endParaRPr lang="en-US"/>
          </a:p>
        </p:txBody>
      </p:sp>
      <p:sp>
        <p:nvSpPr>
          <p:cNvPr id="7" name="TextBox 7">
            <a:extLst>
              <a:ext uri="{FF2B5EF4-FFF2-40B4-BE49-F238E27FC236}">
                <a16:creationId xmlns:a16="http://schemas.microsoft.com/office/drawing/2014/main" id="{B6478A11-3BC4-CC31-0B9E-1EE7E4E22C3B}"/>
              </a:ext>
            </a:extLst>
          </p:cNvPr>
          <p:cNvSpPr txBox="1"/>
          <p:nvPr/>
        </p:nvSpPr>
        <p:spPr>
          <a:xfrm>
            <a:off x="2510790" y="424296"/>
            <a:ext cx="6621780" cy="739140"/>
          </a:xfrm>
          <a:prstGeom prst="rect">
            <a:avLst/>
          </a:prstGeom>
          <a:noFill/>
        </p:spPr>
        <p:txBody>
          <a:bodyPr wrap="square">
            <a:noAutofit/>
          </a:bodyPr>
          <a:lstStyle/>
          <a:p>
            <a:pPr marL="571500" marR="0" indent="-571500" algn="ctr">
              <a:lnSpc>
                <a:spcPct val="106000"/>
              </a:lnSpc>
              <a:spcBef>
                <a:spcPts val="0"/>
              </a:spcBef>
              <a:spcAft>
                <a:spcPts val="800"/>
              </a:spcAft>
            </a:pPr>
            <a:r>
              <a:rPr lang="es" sz="2000" b="1" kern="100">
                <a:solidFill>
                  <a:srgbClr val="000000"/>
                </a:solidFill>
                <a:effectLst/>
                <a:latin typeface="Arial" panose="020B0604020202020204" pitchFamily="34" charset="0"/>
                <a:ea typeface="Calibri" panose="020F0502020204030204" pitchFamily="34" charset="0"/>
                <a:cs typeface="Arial" panose="020B0604020202020204" pitchFamily="34" charset="0"/>
              </a:rPr>
              <a:t>11 - </a:t>
            </a:r>
            <a:r>
              <a:rPr lang="es" sz="2000" b="1" u="sng" kern="100">
                <a:solidFill>
                  <a:srgbClr val="000000"/>
                </a:solidFill>
                <a:effectLst/>
                <a:latin typeface="Arial" panose="020B0604020202020204" pitchFamily="34" charset="0"/>
                <a:ea typeface="Calibri" panose="020F0502020204030204" pitchFamily="34" charset="0"/>
                <a:cs typeface="Arial" panose="020B0604020202020204" pitchFamily="34" charset="0"/>
              </a:rPr>
              <a:t>Desarrollo de materiales para centrales eléctricas utilizando la perspectiva del ciclo de vida</a:t>
            </a:r>
            <a:endParaRPr lang="es-ES" sz="1100" kern="10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DBC54581-4B47-3991-AFE1-C67A9E8C87F6}"/>
              </a:ext>
            </a:extLst>
          </p:cNvPr>
          <p:cNvSpPr>
            <a:spLocks noGrp="1"/>
          </p:cNvSpPr>
          <p:nvPr>
            <p:ph type="dt" sz="half" idx="10"/>
          </p:nvPr>
        </p:nvSpPr>
        <p:spPr>
          <a:xfrm>
            <a:off x="838200" y="6356350"/>
            <a:ext cx="1292352" cy="365125"/>
          </a:xfrm>
        </p:spPr>
        <p:txBody>
          <a:bodyPr/>
          <a:lstStyle/>
          <a:p>
            <a:r>
              <a:rPr lang="es" dirty="0"/>
              <a:t>Noviembre 2024</a:t>
            </a:r>
          </a:p>
        </p:txBody>
      </p:sp>
      <p:sp>
        <p:nvSpPr>
          <p:cNvPr id="5" name="Footer Placeholder 4">
            <a:extLst>
              <a:ext uri="{FF2B5EF4-FFF2-40B4-BE49-F238E27FC236}">
                <a16:creationId xmlns:a16="http://schemas.microsoft.com/office/drawing/2014/main" id="{D7E768EC-F7E4-AE96-A56A-D42385809858}"/>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3392965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650AA8-3D18-E708-79B4-9A5BC17739CF}"/>
              </a:ext>
            </a:extLst>
          </p:cNvPr>
          <p:cNvSpPr>
            <a:spLocks noGrp="1"/>
          </p:cNvSpPr>
          <p:nvPr>
            <p:ph idx="1"/>
          </p:nvPr>
        </p:nvSpPr>
        <p:spPr>
          <a:xfrm>
            <a:off x="838200" y="1404851"/>
            <a:ext cx="10515600" cy="4925551"/>
          </a:xfrm>
        </p:spPr>
        <p:txBody>
          <a:bodyPr>
            <a:noAutofit/>
          </a:bodyPr>
          <a:lstStyle/>
          <a:p>
            <a:pPr marL="233363" marR="0" algn="just">
              <a:lnSpc>
                <a:spcPct val="107000"/>
              </a:lnSpc>
              <a:spcBef>
                <a:spcPts val="0"/>
              </a:spcBef>
              <a:spcAft>
                <a:spcPts val="800"/>
              </a:spcAft>
            </a:pPr>
            <a:r>
              <a:rPr lang="es" sz="1600" kern="100" dirty="0">
                <a:effectLst/>
                <a:latin typeface="Arial" panose="020B0604020202020204" pitchFamily="34" charset="0"/>
                <a:ea typeface="Aptos" panose="020B0004020202020204" pitchFamily="34" charset="0"/>
                <a:cs typeface="Arial" panose="020B0604020202020204" pitchFamily="34" charset="0"/>
              </a:rPr>
              <a:t>Garantizar la autosuficiencia de combustible de tritio manteniendo al mismo tiempo un flujo de combustible continuo y de alta calidad al tokamak a través de un bajo inventario de tritio y un ciclo de combustible controlable es un desafío importante para el diseño de la planta STEP.</a:t>
            </a:r>
            <a:endParaRPr lang="es-ES" sz="1600" kern="100" dirty="0">
              <a:effectLst/>
              <a:latin typeface="Arial" panose="020B0604020202020204" pitchFamily="34" charset="0"/>
              <a:ea typeface="Aptos" panose="020B0004020202020204" pitchFamily="34" charset="0"/>
              <a:cs typeface="Arial" panose="020B0604020202020204" pitchFamily="34" charset="0"/>
            </a:endParaRPr>
          </a:p>
          <a:p>
            <a:pPr marL="233363" marR="0" algn="just">
              <a:lnSpc>
                <a:spcPct val="107000"/>
              </a:lnSpc>
              <a:spcBef>
                <a:spcPts val="0"/>
              </a:spcBef>
              <a:spcAft>
                <a:spcPts val="800"/>
              </a:spcAft>
            </a:pPr>
            <a:r>
              <a:rPr lang="es" sz="1600" kern="100" dirty="0">
                <a:effectLst/>
                <a:latin typeface="Arial" panose="020B0604020202020204" pitchFamily="34" charset="0"/>
                <a:ea typeface="Aptos" panose="020B0004020202020204" pitchFamily="34" charset="0"/>
                <a:cs typeface="Arial" panose="020B0604020202020204" pitchFamily="34" charset="0"/>
              </a:rPr>
              <a:t>Se requiere un diseño de alimentación y escape eficaz y de alta calidad para mantener y controlar un plasma estable, mientras que se requiere suficiente combustible para evitar el agotamiento del suministro de tritio disponible.</a:t>
            </a:r>
            <a:endParaRPr lang="es-ES" sz="1600" kern="100" dirty="0">
              <a:effectLst/>
              <a:latin typeface="Arial" panose="020B0604020202020204" pitchFamily="34" charset="0"/>
              <a:ea typeface="Aptos" panose="020B0004020202020204" pitchFamily="34" charset="0"/>
              <a:cs typeface="Arial" panose="020B0604020202020204" pitchFamily="34" charset="0"/>
            </a:endParaRPr>
          </a:p>
          <a:p>
            <a:pPr marL="233363" marR="0" algn="just">
              <a:lnSpc>
                <a:spcPct val="107000"/>
              </a:lnSpc>
              <a:spcBef>
                <a:spcPts val="0"/>
              </a:spcBef>
              <a:spcAft>
                <a:spcPts val="800"/>
              </a:spcAft>
            </a:pPr>
            <a:r>
              <a:rPr lang="es" sz="1600" kern="100" dirty="0">
                <a:effectLst/>
                <a:latin typeface="Arial" panose="020B0604020202020204" pitchFamily="34" charset="0"/>
                <a:ea typeface="Aptos" panose="020B0004020202020204" pitchFamily="34" charset="0"/>
                <a:cs typeface="Arial" panose="020B0604020202020204" pitchFamily="34" charset="0"/>
              </a:rPr>
              <a:t>Las preocupaciones acerca de la falta de disponibilidad de tritio que impide la importación continua de este mineral se contrarrestan con la reproducción, en la que los neutrones altamente energéticos de las reacciones de fusión del núcleo interactúan con átomos de litio suspendidos en la capa reproductora circundante para producir tritio.</a:t>
            </a:r>
            <a:endParaRPr lang="es-ES" sz="1600" kern="100" dirty="0">
              <a:effectLst/>
              <a:latin typeface="Arial" panose="020B0604020202020204" pitchFamily="34" charset="0"/>
              <a:ea typeface="Aptos" panose="020B0004020202020204" pitchFamily="34" charset="0"/>
              <a:cs typeface="Arial" panose="020B0604020202020204" pitchFamily="34" charset="0"/>
            </a:endParaRPr>
          </a:p>
          <a:p>
            <a:pPr marL="233363" marR="0" algn="just">
              <a:lnSpc>
                <a:spcPct val="107000"/>
              </a:lnSpc>
              <a:spcBef>
                <a:spcPts val="0"/>
              </a:spcBef>
              <a:spcAft>
                <a:spcPts val="800"/>
              </a:spcAft>
            </a:pPr>
            <a:r>
              <a:rPr lang="es" sz="1600" kern="100" dirty="0">
                <a:effectLst/>
                <a:latin typeface="Arial" panose="020B0604020202020204" pitchFamily="34" charset="0"/>
                <a:ea typeface="Aptos" panose="020B0004020202020204" pitchFamily="34" charset="0"/>
                <a:cs typeface="Arial" panose="020B0604020202020204" pitchFamily="34" charset="0"/>
              </a:rPr>
              <a:t>La naturaleza compacta de STEP impide la integración de mantas reproductoras internas, lo que representa un desafío importante para el equipo de diseño, ya que busca garantizar que se produzca y se ponga a disposición más tritio del que se consume en el plasma central.</a:t>
            </a:r>
            <a:endParaRPr lang="es-ES" sz="1600" kern="100" dirty="0">
              <a:effectLst/>
              <a:latin typeface="Arial" panose="020B0604020202020204" pitchFamily="34" charset="0"/>
              <a:ea typeface="Aptos" panose="020B0004020202020204" pitchFamily="34" charset="0"/>
              <a:cs typeface="Arial" panose="020B0604020202020204" pitchFamily="34" charset="0"/>
            </a:endParaRPr>
          </a:p>
          <a:p>
            <a:pPr marL="0" marR="0" algn="just">
              <a:lnSpc>
                <a:spcPct val="107000"/>
              </a:lnSpc>
              <a:spcBef>
                <a:spcPts val="0"/>
              </a:spcBef>
              <a:spcAft>
                <a:spcPts val="800"/>
              </a:spcAft>
            </a:pPr>
            <a:r>
              <a:rPr lang="es" sz="1600" kern="100" dirty="0">
                <a:effectLst/>
                <a:latin typeface="Arial" panose="020B0604020202020204" pitchFamily="34" charset="0"/>
                <a:ea typeface="Aptos" panose="020B0004020202020204" pitchFamily="34" charset="0"/>
                <a:cs typeface="Arial" panose="020B0604020202020204" pitchFamily="34" charset="0"/>
              </a:rPr>
              <a:t>Hasta la fecha se han realizado las siguientes actividades de I+D:</a:t>
            </a:r>
            <a:endParaRPr lang="es-ES" sz="1600" kern="100" dirty="0">
              <a:effectLst/>
              <a:latin typeface="Arial" panose="020B0604020202020204" pitchFamily="34" charset="0"/>
              <a:ea typeface="Aptos" panose="020B0004020202020204" pitchFamily="34" charset="0"/>
              <a:cs typeface="Arial" panose="020B0604020202020204" pitchFamily="34" charset="0"/>
            </a:endParaRPr>
          </a:p>
          <a:p>
            <a:pPr marL="457200" marR="0" indent="-174625" algn="just">
              <a:lnSpc>
                <a:spcPct val="107000"/>
              </a:lnSpc>
              <a:spcBef>
                <a:spcPts val="0"/>
              </a:spcBef>
              <a:spcAft>
                <a:spcPts val="800"/>
              </a:spcAft>
              <a:buNone/>
              <a:tabLst>
                <a:tab pos="800100" algn="l"/>
              </a:tabLst>
            </a:pPr>
            <a:r>
              <a:rPr lang="es" sz="1600" kern="100" dirty="0">
                <a:latin typeface="Arial" panose="020B0604020202020204" pitchFamily="34" charset="0"/>
                <a:ea typeface="Aptos" panose="020B0004020202020204" pitchFamily="34" charset="0"/>
                <a:cs typeface="Arial" panose="020B0604020202020204" pitchFamily="34" charset="0"/>
              </a:rPr>
              <a:t>   </a:t>
            </a:r>
            <a:r>
              <a:rPr lang="es" sz="1600" kern="100" dirty="0">
                <a:effectLst/>
                <a:latin typeface="Arial" panose="020B0604020202020204" pitchFamily="34" charset="0"/>
                <a:ea typeface="Aptos" panose="020B0004020202020204" pitchFamily="34" charset="0"/>
                <a:cs typeface="Arial" panose="020B0604020202020204" pitchFamily="34" charset="0"/>
              </a:rPr>
              <a:t>La selección de tecnología específica y la arquitectura del sistema se han incorporado en un diseño conceptualizado y compatible con el ciclo del combustible y la manta reproductora de tritio.</a:t>
            </a:r>
            <a:endParaRPr lang="es-ES" sz="1600" kern="100" dirty="0">
              <a:effectLst/>
              <a:latin typeface="Arial" panose="020B0604020202020204" pitchFamily="34" charset="0"/>
              <a:ea typeface="Aptos" panose="020B00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0DC792D1-876B-5189-99F8-7344C50AA997}"/>
              </a:ext>
            </a:extLst>
          </p:cNvPr>
          <p:cNvSpPr>
            <a:spLocks noGrp="1"/>
          </p:cNvSpPr>
          <p:nvPr>
            <p:ph type="sldNum" sz="quarter" idx="12"/>
          </p:nvPr>
        </p:nvSpPr>
        <p:spPr/>
        <p:txBody>
          <a:bodyPr/>
          <a:lstStyle/>
          <a:p>
            <a:fld id="{55FCEEC9-82A2-4BB3-AB98-D18095280961}" type="slidenum">
              <a:rPr lang="en-US" smtClean="0"/>
              <a:t>17</a:t>
            </a:fld>
            <a:endParaRPr lang="en-US"/>
          </a:p>
        </p:txBody>
      </p:sp>
      <p:sp>
        <p:nvSpPr>
          <p:cNvPr id="7" name="TextBox 7">
            <a:extLst>
              <a:ext uri="{FF2B5EF4-FFF2-40B4-BE49-F238E27FC236}">
                <a16:creationId xmlns:a16="http://schemas.microsoft.com/office/drawing/2014/main" id="{E2C7E279-9692-847D-4BCF-96062F74AA0A}"/>
              </a:ext>
            </a:extLst>
          </p:cNvPr>
          <p:cNvSpPr txBox="1"/>
          <p:nvPr/>
        </p:nvSpPr>
        <p:spPr>
          <a:xfrm>
            <a:off x="2352848" y="527598"/>
            <a:ext cx="6621780" cy="739140"/>
          </a:xfrm>
          <a:prstGeom prst="rect">
            <a:avLst/>
          </a:prstGeom>
          <a:noFill/>
        </p:spPr>
        <p:txBody>
          <a:bodyPr wrap="square">
            <a:noAutofit/>
          </a:bodyPr>
          <a:lstStyle/>
          <a:p>
            <a:pPr marL="571500" marR="0" indent="-571500" algn="ctr">
              <a:lnSpc>
                <a:spcPct val="106000"/>
              </a:lnSpc>
              <a:spcBef>
                <a:spcPts val="0"/>
              </a:spcBef>
              <a:spcAft>
                <a:spcPts val="800"/>
              </a:spcAft>
            </a:pPr>
            <a:r>
              <a:rPr lang="es" sz="20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12 - </a:t>
            </a: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Proyecto de reposición sostenida y autosuficiencia de tritio</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b="1" u="none" strike="noStrike"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9" name="Date Placeholder 3">
            <a:extLst>
              <a:ext uri="{FF2B5EF4-FFF2-40B4-BE49-F238E27FC236}">
                <a16:creationId xmlns:a16="http://schemas.microsoft.com/office/drawing/2014/main" id="{03E3E7BA-A7A8-5648-D819-A7294141FB02}"/>
              </a:ext>
            </a:extLst>
          </p:cNvPr>
          <p:cNvSpPr>
            <a:spLocks noGrp="1"/>
          </p:cNvSpPr>
          <p:nvPr>
            <p:ph type="dt" sz="half" idx="10"/>
          </p:nvPr>
        </p:nvSpPr>
        <p:spPr>
          <a:xfrm>
            <a:off x="838200" y="6356350"/>
            <a:ext cx="1292352" cy="365125"/>
          </a:xfrm>
        </p:spPr>
        <p:txBody>
          <a:bodyPr/>
          <a:lstStyle/>
          <a:p>
            <a:r>
              <a:rPr lang="es" dirty="0"/>
              <a:t>Noviembre 2024</a:t>
            </a:r>
          </a:p>
        </p:txBody>
      </p:sp>
      <p:sp>
        <p:nvSpPr>
          <p:cNvPr id="10" name="Footer Placeholder 4">
            <a:extLst>
              <a:ext uri="{FF2B5EF4-FFF2-40B4-BE49-F238E27FC236}">
                <a16:creationId xmlns:a16="http://schemas.microsoft.com/office/drawing/2014/main" id="{7ABD520F-5DA6-0C57-D929-770ED4CEA0B1}"/>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38230249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995A3B-77BA-A13B-E5EE-8A2360BF3BF5}"/>
              </a:ext>
            </a:extLst>
          </p:cNvPr>
          <p:cNvSpPr>
            <a:spLocks noGrp="1"/>
          </p:cNvSpPr>
          <p:nvPr>
            <p:ph idx="1"/>
          </p:nvPr>
        </p:nvSpPr>
        <p:spPr>
          <a:xfrm>
            <a:off x="838200" y="1620982"/>
            <a:ext cx="10515600" cy="4264429"/>
          </a:xfrm>
        </p:spPr>
        <p:txBody>
          <a:bodyPr>
            <a:normAutofit fontScale="62500" lnSpcReduction="20000"/>
          </a:bodyPr>
          <a:lstStyle/>
          <a:p>
            <a:pPr marL="227013" marR="0" indent="-107950" algn="just">
              <a:lnSpc>
                <a:spcPct val="107000"/>
              </a:lnSpc>
              <a:spcBef>
                <a:spcPts val="1200"/>
              </a:spcBef>
              <a:spcAft>
                <a:spcPts val="800"/>
              </a:spcAft>
              <a:buNone/>
              <a:tabLst>
                <a:tab pos="119063" algn="l"/>
                <a:tab pos="1085850" algn="l"/>
              </a:tabLst>
            </a:pPr>
            <a:r>
              <a:rPr lang="es" sz="2800" kern="100" dirty="0">
                <a:effectLst/>
                <a:latin typeface="Arial" panose="020B0604020202020204" pitchFamily="34" charset="0"/>
                <a:ea typeface="Aptos" panose="020B0004020202020204" pitchFamily="34" charset="0"/>
                <a:cs typeface="Arial" panose="020B0604020202020204" pitchFamily="34" charset="0"/>
              </a:rPr>
              <a:t>*  Discusiones sobre aspectos clave de la autosuficiencia energética</a:t>
            </a:r>
          </a:p>
          <a:p>
            <a:pPr marL="347663" marR="0" algn="just">
              <a:lnSpc>
                <a:spcPct val="107000"/>
              </a:lnSpc>
              <a:spcBef>
                <a:spcPts val="0"/>
              </a:spcBef>
              <a:spcAft>
                <a:spcPts val="800"/>
              </a:spcAft>
              <a:buNone/>
              <a:tabLst>
                <a:tab pos="119063" algn="l"/>
                <a:tab pos="1085850" algn="l"/>
              </a:tabLst>
            </a:pPr>
            <a:r>
              <a:rPr lang="es" sz="2800" kern="100" dirty="0">
                <a:effectLst/>
                <a:latin typeface="Arial" panose="020B0604020202020204" pitchFamily="34" charset="0"/>
                <a:ea typeface="Aptos" panose="020B0004020202020204" pitchFamily="34" charset="0"/>
                <a:cs typeface="Arial" panose="020B0604020202020204" pitchFamily="34" charset="0"/>
              </a:rPr>
              <a:t>* Discusión sobre una propuesta de manta reproductora de litio líquido refrigerada por helio y posibles opciones tecnológicas para la extracción de tritio del litio.</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L="347663" marR="0" algn="just">
              <a:lnSpc>
                <a:spcPct val="107000"/>
              </a:lnSpc>
              <a:spcBef>
                <a:spcPts val="0"/>
              </a:spcBef>
              <a:spcAft>
                <a:spcPts val="800"/>
              </a:spcAft>
              <a:buNone/>
              <a:tabLst>
                <a:tab pos="119063" algn="l"/>
                <a:tab pos="1085850" algn="l"/>
              </a:tabLst>
            </a:pPr>
            <a:r>
              <a:rPr lang="es" sz="2800" kern="100" dirty="0">
                <a:effectLst/>
                <a:latin typeface="Arial" panose="020B0604020202020204" pitchFamily="34" charset="0"/>
                <a:ea typeface="Aptos" panose="020B0004020202020204" pitchFamily="34" charset="0"/>
                <a:cs typeface="Arial" panose="020B0604020202020204" pitchFamily="34" charset="0"/>
              </a:rPr>
              <a:t>* Visión general del modelado de procesos, destacando la contribución central de los diversos métodos de modelado empleados.</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L="341313"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Las reflexiones sobre el borrador del diseño del ciclo del combustible presentado concluyen que aún se necesita un importante trabajo de desarrollo para lograr un diseño de ciclo del combustible de tritio continuo y superar los principales desafíos que plantea la gestión del tritio y el litio.</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L="341313"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Las reflexiones sobre el diseño propuesto de la manta reproductora concluyen que, si bien siguen existiendo muchos riesgos y obstáculos importantes para lograr la autosuficiencia de combustible, se espera que se puedan lograr niveles significativos de reproducción con una configuración de tokamak esférico compacto.</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L="341313"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Sin embargo, se reconoce que se necesitan más consideraciones para garantizar que la elección del litio líquido como medio de reproducción represente la ruta más simple hacia un diseño viable y viable.</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5E6B817F-E8E3-26B0-5660-D9E55AC6C0A2}"/>
              </a:ext>
            </a:extLst>
          </p:cNvPr>
          <p:cNvSpPr>
            <a:spLocks noGrp="1"/>
          </p:cNvSpPr>
          <p:nvPr>
            <p:ph type="sldNum" sz="quarter" idx="12"/>
          </p:nvPr>
        </p:nvSpPr>
        <p:spPr/>
        <p:txBody>
          <a:bodyPr/>
          <a:lstStyle/>
          <a:p>
            <a:fld id="{55FCEEC9-82A2-4BB3-AB98-D18095280961}" type="slidenum">
              <a:rPr lang="en-US" smtClean="0"/>
              <a:t>18</a:t>
            </a:fld>
            <a:endParaRPr lang="en-US"/>
          </a:p>
        </p:txBody>
      </p:sp>
      <p:sp>
        <p:nvSpPr>
          <p:cNvPr id="7" name="TextBox 7">
            <a:extLst>
              <a:ext uri="{FF2B5EF4-FFF2-40B4-BE49-F238E27FC236}">
                <a16:creationId xmlns:a16="http://schemas.microsoft.com/office/drawing/2014/main" id="{13856995-E51C-3303-3961-742ED2934B88}"/>
              </a:ext>
            </a:extLst>
          </p:cNvPr>
          <p:cNvSpPr txBox="1"/>
          <p:nvPr/>
        </p:nvSpPr>
        <p:spPr>
          <a:xfrm>
            <a:off x="2419350" y="399357"/>
            <a:ext cx="6621780" cy="739140"/>
          </a:xfrm>
          <a:prstGeom prst="rect">
            <a:avLst/>
          </a:prstGeom>
          <a:noFill/>
        </p:spPr>
        <p:txBody>
          <a:bodyPr wrap="square">
            <a:noAutofit/>
          </a:bodyPr>
          <a:lstStyle/>
          <a:p>
            <a:pPr marL="571500" marR="0" indent="-571500" algn="ctr">
              <a:lnSpc>
                <a:spcPct val="106000"/>
              </a:lnSpc>
              <a:spcBef>
                <a:spcPts val="0"/>
              </a:spcBef>
              <a:spcAft>
                <a:spcPts val="800"/>
              </a:spcAft>
            </a:pPr>
            <a:r>
              <a:rPr lang="es" sz="20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12 - </a:t>
            </a: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Proyecto de abastecimiento sostenido y autosuficiencia de tritio </a:t>
            </a:r>
            <a:r>
              <a:rPr lang="es" sz="1600" i="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s" sz="1600" i="1" kern="1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cont </a:t>
            </a:r>
            <a:r>
              <a:rPr lang="es" sz="1600" i="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b="1" u="none" strike="noStrike"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18D35140-48CA-D3A5-50D0-A959506614D9}"/>
              </a:ext>
            </a:extLst>
          </p:cNvPr>
          <p:cNvSpPr>
            <a:spLocks noGrp="1"/>
          </p:cNvSpPr>
          <p:nvPr>
            <p:ph type="dt" sz="half" idx="10"/>
          </p:nvPr>
        </p:nvSpPr>
        <p:spPr>
          <a:xfrm>
            <a:off x="838200" y="6356350"/>
            <a:ext cx="1292352" cy="365125"/>
          </a:xfrm>
        </p:spPr>
        <p:txBody>
          <a:bodyPr/>
          <a:lstStyle/>
          <a:p>
            <a:r>
              <a:rPr lang="es" dirty="0"/>
              <a:t>Noviembre 2024</a:t>
            </a:r>
          </a:p>
        </p:txBody>
      </p:sp>
      <p:sp>
        <p:nvSpPr>
          <p:cNvPr id="9" name="Footer Placeholder 4">
            <a:extLst>
              <a:ext uri="{FF2B5EF4-FFF2-40B4-BE49-F238E27FC236}">
                <a16:creationId xmlns:a16="http://schemas.microsoft.com/office/drawing/2014/main" id="{9D41E3EF-0A4D-CD5B-00C2-489052490762}"/>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440349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9DCFEE-5FDF-A741-82A8-7ECC33337887}"/>
              </a:ext>
            </a:extLst>
          </p:cNvPr>
          <p:cNvSpPr>
            <a:spLocks noGrp="1"/>
          </p:cNvSpPr>
          <p:nvPr>
            <p:ph idx="1"/>
          </p:nvPr>
        </p:nvSpPr>
        <p:spPr>
          <a:xfrm>
            <a:off x="938784" y="1374415"/>
            <a:ext cx="10515600" cy="4833477"/>
          </a:xfrm>
        </p:spPr>
        <p:txBody>
          <a:bodyPr>
            <a:normAutofit fontScale="32500" lnSpcReduction="20000"/>
          </a:bodyPr>
          <a:lstStyle/>
          <a:p>
            <a:pPr marL="0" marR="0" indent="0" algn="just">
              <a:lnSpc>
                <a:spcPct val="107000"/>
              </a:lnSpc>
              <a:spcBef>
                <a:spcPts val="0"/>
              </a:spcBef>
              <a:spcAft>
                <a:spcPts val="800"/>
              </a:spcAft>
              <a:buNone/>
            </a:pPr>
            <a:endParaRPr lang="it-IT" sz="4900" kern="100" dirty="0">
              <a:latin typeface="Arial" panose="020B0604020202020204" pitchFamily="34" charset="0"/>
              <a:ea typeface="Aptos" panose="020B0004020202020204" pitchFamily="34" charset="0"/>
              <a:cs typeface="Arial" panose="020B0604020202020204" pitchFamily="34" charset="0"/>
            </a:endParaRPr>
          </a:p>
          <a:p>
            <a:pPr marL="0" marR="0" indent="0" algn="just">
              <a:lnSpc>
                <a:spcPct val="107000"/>
              </a:lnSpc>
              <a:spcBef>
                <a:spcPts val="0"/>
              </a:spcBef>
              <a:spcAft>
                <a:spcPts val="800"/>
              </a:spcAft>
              <a:buNone/>
            </a:pPr>
            <a:r>
              <a:rPr lang="it-IT" sz="4900" kern="100" dirty="0">
                <a:latin typeface="Arial" panose="020B0604020202020204" pitchFamily="34" charset="0"/>
                <a:ea typeface="Aptos" panose="020B0004020202020204" pitchFamily="34" charset="0"/>
                <a:cs typeface="Arial" panose="020B0604020202020204" pitchFamily="34" charset="0"/>
              </a:rPr>
              <a:t>La </a:t>
            </a:r>
            <a:r>
              <a:rPr lang="it-IT" sz="4900" kern="100" dirty="0" err="1">
                <a:latin typeface="Arial" panose="020B0604020202020204" pitchFamily="34" charset="0"/>
                <a:ea typeface="Aptos" panose="020B0004020202020204" pitchFamily="34" charset="0"/>
                <a:cs typeface="Arial" panose="020B0604020202020204" pitchFamily="34" charset="0"/>
              </a:rPr>
              <a:t>central</a:t>
            </a:r>
            <a:r>
              <a:rPr lang="it-IT" sz="4900" kern="100" dirty="0">
                <a:latin typeface="Arial" panose="020B0604020202020204" pitchFamily="34" charset="0"/>
                <a:ea typeface="Aptos" panose="020B0004020202020204" pitchFamily="34" charset="0"/>
                <a:cs typeface="Arial" panose="020B0604020202020204" pitchFamily="34" charset="0"/>
              </a:rPr>
              <a:t> </a:t>
            </a:r>
            <a:r>
              <a:rPr lang="it-IT" sz="4900" kern="100" dirty="0" err="1">
                <a:latin typeface="Arial" panose="020B0604020202020204" pitchFamily="34" charset="0"/>
                <a:ea typeface="Aptos" panose="020B0004020202020204" pitchFamily="34" charset="0"/>
                <a:cs typeface="Arial" panose="020B0604020202020204" pitchFamily="34" charset="0"/>
              </a:rPr>
              <a:t>electrica</a:t>
            </a:r>
            <a:r>
              <a:rPr lang="it-IT" sz="4900" kern="100" dirty="0">
                <a:latin typeface="Arial" panose="020B0604020202020204" pitchFamily="34" charset="0"/>
                <a:ea typeface="Aptos" panose="020B0004020202020204" pitchFamily="34" charset="0"/>
                <a:cs typeface="Arial" panose="020B0604020202020204" pitchFamily="34" charset="0"/>
              </a:rPr>
              <a:t> </a:t>
            </a:r>
            <a:r>
              <a:rPr lang="it-IT" sz="4900" dirty="0" err="1">
                <a:latin typeface="Arial" panose="020B0604020202020204" pitchFamily="34" charset="0"/>
                <a:ea typeface="Aptos" panose="020B0004020202020204" pitchFamily="34" charset="0"/>
              </a:rPr>
              <a:t>Spherical</a:t>
            </a:r>
            <a:r>
              <a:rPr lang="it-IT" sz="4900" dirty="0">
                <a:latin typeface="Arial" panose="020B0604020202020204" pitchFamily="34" charset="0"/>
                <a:ea typeface="Aptos" panose="020B0004020202020204" pitchFamily="34" charset="0"/>
              </a:rPr>
              <a:t> Tokamak </a:t>
            </a:r>
            <a:r>
              <a:rPr lang="it-IT" sz="4900" dirty="0" err="1">
                <a:latin typeface="Arial" panose="020B0604020202020204" pitchFamily="34" charset="0"/>
                <a:ea typeface="Aptos" panose="020B0004020202020204" pitchFamily="34" charset="0"/>
              </a:rPr>
              <a:t>Prototype</a:t>
            </a:r>
            <a:r>
              <a:rPr lang="it-IT" sz="4900" dirty="0">
                <a:latin typeface="Arial" panose="020B0604020202020204" pitchFamily="34" charset="0"/>
                <a:ea typeface="Aptos" panose="020B0004020202020204" pitchFamily="34" charset="0"/>
              </a:rPr>
              <a:t> Plant </a:t>
            </a:r>
            <a:r>
              <a:rPr lang="es" sz="4900" kern="100" dirty="0">
                <a:effectLst/>
                <a:latin typeface="Arial" panose="020B0604020202020204" pitchFamily="34" charset="0"/>
                <a:ea typeface="Aptos" panose="020B0004020202020204" pitchFamily="34" charset="0"/>
                <a:cs typeface="Arial" panose="020B0604020202020204" pitchFamily="34" charset="0"/>
              </a:rPr>
              <a:t>(SPP) para generación de energía (STEP) será el primero de su tipo: su objetivo principal es exportar electricidad al sistema de transmisión eléctrica nacional ("red") por más de 100 MWe.</a:t>
            </a:r>
            <a:endParaRPr lang="es-ES" sz="4900" kern="100" dirty="0">
              <a:effectLst/>
              <a:latin typeface="Arial" panose="020B0604020202020204" pitchFamily="34" charset="0"/>
              <a:ea typeface="Aptos" panose="020B0004020202020204" pitchFamily="34" charset="0"/>
              <a:cs typeface="Arial" panose="020B0604020202020204" pitchFamily="34" charset="0"/>
            </a:endParaRPr>
          </a:p>
          <a:p>
            <a:pPr marL="0" marR="0" indent="0" algn="just">
              <a:lnSpc>
                <a:spcPct val="107000"/>
              </a:lnSpc>
              <a:spcBef>
                <a:spcPts val="0"/>
              </a:spcBef>
              <a:spcAft>
                <a:spcPts val="800"/>
              </a:spcAft>
              <a:buNone/>
            </a:pPr>
            <a:r>
              <a:rPr lang="es" sz="4900" kern="100" dirty="0">
                <a:effectLst/>
                <a:latin typeface="Arial" panose="020B0604020202020204" pitchFamily="34" charset="0"/>
                <a:ea typeface="Aptos" panose="020B0004020202020204" pitchFamily="34" charset="0"/>
                <a:cs typeface="Arial" panose="020B0604020202020204" pitchFamily="34" charset="0"/>
              </a:rPr>
              <a:t>Como parte de un tema más amplio que aborda el diseño conceptual de STEP, pretendemos explorar cómo se generará energía eléctrica a partir de una fuente de calor tokamak esférica.</a:t>
            </a:r>
            <a:endParaRPr lang="es-ES" sz="4900" kern="100" dirty="0">
              <a:effectLst/>
              <a:latin typeface="Arial" panose="020B0604020202020204" pitchFamily="34" charset="0"/>
              <a:ea typeface="Aptos" panose="020B0004020202020204" pitchFamily="34" charset="0"/>
              <a:cs typeface="Arial" panose="020B0604020202020204" pitchFamily="34" charset="0"/>
            </a:endParaRPr>
          </a:p>
          <a:p>
            <a:pPr marL="0" marR="0" indent="0" algn="just">
              <a:lnSpc>
                <a:spcPct val="107000"/>
              </a:lnSpc>
              <a:spcBef>
                <a:spcPts val="0"/>
              </a:spcBef>
              <a:spcAft>
                <a:spcPts val="800"/>
              </a:spcAft>
              <a:buNone/>
            </a:pPr>
            <a:r>
              <a:rPr lang="es" sz="4900" kern="100" dirty="0">
                <a:effectLst/>
                <a:latin typeface="Arial" panose="020B0604020202020204" pitchFamily="34" charset="0"/>
                <a:ea typeface="Aptos" panose="020B0004020202020204" pitchFamily="34" charset="0"/>
                <a:cs typeface="Arial" panose="020B0604020202020204" pitchFamily="34" charset="0"/>
              </a:rPr>
              <a:t>En consecuencia, se revisan las siguientes funciones clave de la infraestructura eléctrica del SPP.</a:t>
            </a:r>
            <a:endParaRPr lang="es-ES" sz="4900" kern="100" dirty="0">
              <a:effectLst/>
              <a:latin typeface="Arial" panose="020B0604020202020204" pitchFamily="34" charset="0"/>
              <a:ea typeface="Aptos" panose="020B0004020202020204" pitchFamily="34" charset="0"/>
              <a:cs typeface="Arial" panose="020B0604020202020204" pitchFamily="34" charset="0"/>
            </a:endParaRPr>
          </a:p>
          <a:p>
            <a:pPr marL="233363" marR="0" lvl="0" indent="0" algn="just">
              <a:lnSpc>
                <a:spcPct val="107000"/>
              </a:lnSpc>
              <a:spcBef>
                <a:spcPts val="0"/>
              </a:spcBef>
              <a:spcAft>
                <a:spcPts val="0"/>
              </a:spcAft>
              <a:buNone/>
            </a:pPr>
            <a:r>
              <a:rPr lang="es" sz="4900" i="1" kern="100" dirty="0">
                <a:effectLst/>
                <a:latin typeface="Arial" panose="020B0604020202020204" pitchFamily="34" charset="0"/>
                <a:ea typeface="Aptos" panose="020B0004020202020204" pitchFamily="34" charset="0"/>
                <a:cs typeface="Arial" panose="020B0604020202020204" pitchFamily="34" charset="0"/>
              </a:rPr>
              <a:t>* Refrigeración Tokamak </a:t>
            </a:r>
            <a:r>
              <a:rPr lang="es" sz="4900" kern="100" dirty="0">
                <a:effectLst/>
                <a:latin typeface="Arial" panose="020B0604020202020204" pitchFamily="34" charset="0"/>
                <a:ea typeface="Aptos" panose="020B0004020202020204" pitchFamily="34" charset="0"/>
                <a:cs typeface="Arial" panose="020B0604020202020204" pitchFamily="34" charset="0"/>
              </a:rPr>
              <a:t>: enfría el tokamak extrayendo energía térmica útil.</a:t>
            </a:r>
            <a:endParaRPr lang="es-ES" sz="4900" kern="100" dirty="0">
              <a:effectLst/>
              <a:latin typeface="Arial" panose="020B0604020202020204" pitchFamily="34" charset="0"/>
              <a:ea typeface="Aptos" panose="020B0004020202020204" pitchFamily="34" charset="0"/>
              <a:cs typeface="Arial" panose="020B0604020202020204" pitchFamily="34" charset="0"/>
            </a:endParaRPr>
          </a:p>
          <a:p>
            <a:pPr marL="233363" marR="0" lvl="0" indent="0" algn="just">
              <a:lnSpc>
                <a:spcPct val="107000"/>
              </a:lnSpc>
              <a:spcBef>
                <a:spcPts val="0"/>
              </a:spcBef>
              <a:spcAft>
                <a:spcPts val="0"/>
              </a:spcAft>
              <a:buNone/>
            </a:pPr>
            <a:r>
              <a:rPr lang="es" sz="4900" i="1" kern="100" dirty="0">
                <a:effectLst/>
                <a:latin typeface="Arial" panose="020B0604020202020204" pitchFamily="34" charset="0"/>
                <a:ea typeface="Aptos" panose="020B0004020202020204" pitchFamily="34" charset="0"/>
                <a:cs typeface="Arial" panose="020B0604020202020204" pitchFamily="34" charset="0"/>
              </a:rPr>
              <a:t>* Producción de energía </a:t>
            </a:r>
            <a:r>
              <a:rPr lang="es" sz="4900" kern="100" dirty="0">
                <a:effectLst/>
                <a:latin typeface="Arial" panose="020B0604020202020204" pitchFamily="34" charset="0"/>
                <a:ea typeface="Aptos" panose="020B0004020202020204" pitchFamily="34" charset="0"/>
                <a:cs typeface="Arial" panose="020B0604020202020204" pitchFamily="34" charset="0"/>
              </a:rPr>
              <a:t>: conversión de energía térmica en energía eléctrica (producción de energía).</a:t>
            </a:r>
            <a:endParaRPr lang="es-ES" sz="4900" kern="100" dirty="0">
              <a:effectLst/>
              <a:latin typeface="Arial" panose="020B0604020202020204" pitchFamily="34" charset="0"/>
              <a:ea typeface="Aptos" panose="020B0004020202020204" pitchFamily="34" charset="0"/>
              <a:cs typeface="Arial" panose="020B0604020202020204" pitchFamily="34" charset="0"/>
            </a:endParaRPr>
          </a:p>
          <a:p>
            <a:pPr marL="457200" marR="0" lvl="0" indent="-223838" algn="just">
              <a:lnSpc>
                <a:spcPct val="107000"/>
              </a:lnSpc>
              <a:spcBef>
                <a:spcPts val="0"/>
              </a:spcBef>
              <a:spcAft>
                <a:spcPts val="800"/>
              </a:spcAft>
              <a:buNone/>
            </a:pPr>
            <a:r>
              <a:rPr lang="es" sz="4900" i="1" kern="100" dirty="0">
                <a:effectLst/>
                <a:latin typeface="Arial" panose="020B0604020202020204" pitchFamily="34" charset="0"/>
                <a:ea typeface="Aptos" panose="020B0004020202020204" pitchFamily="34" charset="0"/>
                <a:cs typeface="Arial" panose="020B0604020202020204" pitchFamily="34" charset="0"/>
              </a:rPr>
              <a:t>* Gestión de la energía </a:t>
            </a:r>
            <a:r>
              <a:rPr lang="es" sz="4900" kern="100" dirty="0">
                <a:effectLst/>
                <a:latin typeface="Arial" panose="020B0604020202020204" pitchFamily="34" charset="0"/>
                <a:ea typeface="Aptos" panose="020B0004020202020204" pitchFamily="34" charset="0"/>
                <a:cs typeface="Arial" panose="020B0604020202020204" pitchFamily="34" charset="0"/>
              </a:rPr>
              <a:t>: Gestión de la distribución, almacenamiento y exportación de energía a nivel de sitio.</a:t>
            </a:r>
            <a:endParaRPr lang="es-ES" sz="4900" kern="100" dirty="0">
              <a:effectLst/>
              <a:latin typeface="Arial" panose="020B0604020202020204" pitchFamily="34" charset="0"/>
              <a:ea typeface="Aptos" panose="020B0004020202020204" pitchFamily="34" charset="0"/>
              <a:cs typeface="Arial" panose="020B0604020202020204" pitchFamily="34" charset="0"/>
            </a:endParaRPr>
          </a:p>
          <a:p>
            <a:pPr marL="0" marR="0" indent="0" algn="just">
              <a:lnSpc>
                <a:spcPct val="107000"/>
              </a:lnSpc>
              <a:spcBef>
                <a:spcPts val="0"/>
              </a:spcBef>
              <a:spcAft>
                <a:spcPts val="800"/>
              </a:spcAft>
              <a:buNone/>
            </a:pPr>
            <a:r>
              <a:rPr lang="es" sz="4900" kern="100" dirty="0">
                <a:effectLst/>
                <a:latin typeface="Arial" panose="020B0604020202020204" pitchFamily="34" charset="0"/>
                <a:ea typeface="Aptos" panose="020B0004020202020204" pitchFamily="34" charset="0"/>
                <a:cs typeface="Arial" panose="020B0604020202020204" pitchFamily="34" charset="0"/>
              </a:rPr>
              <a:t>En cada uno de estos ámbitos se discutieron los alcances del proyecto, los desafíos y los espacios de solución.</a:t>
            </a:r>
            <a:endParaRPr lang="es-ES" sz="4900" kern="100" dirty="0">
              <a:effectLst/>
              <a:latin typeface="Arial" panose="020B0604020202020204" pitchFamily="34" charset="0"/>
              <a:ea typeface="Aptos" panose="020B0004020202020204" pitchFamily="34" charset="0"/>
              <a:cs typeface="Arial" panose="020B0604020202020204" pitchFamily="34" charset="0"/>
            </a:endParaRPr>
          </a:p>
          <a:p>
            <a:pPr marL="0" marR="0" indent="0" algn="just">
              <a:lnSpc>
                <a:spcPct val="107000"/>
              </a:lnSpc>
              <a:spcBef>
                <a:spcPts val="0"/>
              </a:spcBef>
              <a:spcAft>
                <a:spcPts val="800"/>
              </a:spcAft>
              <a:buNone/>
            </a:pPr>
            <a:r>
              <a:rPr lang="es" sz="4900" kern="100" dirty="0">
                <a:effectLst/>
                <a:latin typeface="Arial" panose="020B0604020202020204" pitchFamily="34" charset="0"/>
                <a:ea typeface="Aptos" panose="020B0004020202020204" pitchFamily="34" charset="0"/>
                <a:cs typeface="Arial" panose="020B0604020202020204" pitchFamily="34" charset="0"/>
              </a:rPr>
              <a:t>Esto dio forma al diseño de la infraestructura eléctrica del SPP, lo que a su vez garantizó un diseño de planta centrado en las operaciones y el rendimiento.</a:t>
            </a:r>
            <a:endParaRPr lang="es-ES" sz="4900" kern="100" dirty="0">
              <a:effectLst/>
              <a:latin typeface="Arial" panose="020B0604020202020204" pitchFamily="34" charset="0"/>
              <a:ea typeface="Aptos" panose="020B0004020202020204" pitchFamily="34" charset="0"/>
              <a:cs typeface="Arial" panose="020B0604020202020204" pitchFamily="34" charset="0"/>
            </a:endParaRPr>
          </a:p>
          <a:p>
            <a:pPr marL="0" marR="0" indent="0" algn="just">
              <a:lnSpc>
                <a:spcPct val="107000"/>
              </a:lnSpc>
              <a:spcBef>
                <a:spcPts val="0"/>
              </a:spcBef>
              <a:spcAft>
                <a:spcPts val="800"/>
              </a:spcAft>
              <a:buNone/>
            </a:pPr>
            <a:r>
              <a:rPr lang="es" sz="4900" kern="100" dirty="0">
                <a:effectLst/>
                <a:latin typeface="Arial" panose="020B0604020202020204" pitchFamily="34" charset="0"/>
                <a:ea typeface="Aptos" panose="020B0004020202020204" pitchFamily="34" charset="0"/>
                <a:cs typeface="Arial" panose="020B0604020202020204" pitchFamily="34" charset="0"/>
              </a:rPr>
              <a:t>Además, se ha demostrado que el SPP alcanzará su objetivo principal de generación neta de energía, lo que es posible gracias a una infraestructura energética única.</a:t>
            </a:r>
            <a:endParaRPr lang="es-ES" sz="4900" kern="100" dirty="0">
              <a:effectLst/>
              <a:latin typeface="Arial" panose="020B0604020202020204" pitchFamily="34" charset="0"/>
              <a:ea typeface="Aptos" panose="020B0004020202020204" pitchFamily="34" charset="0"/>
              <a:cs typeface="Arial" panose="020B0604020202020204" pitchFamily="34" charset="0"/>
            </a:endParaRPr>
          </a:p>
          <a:p>
            <a:pPr marL="0" marR="0" indent="0" algn="just">
              <a:lnSpc>
                <a:spcPct val="107000"/>
              </a:lnSpc>
              <a:spcBef>
                <a:spcPts val="0"/>
              </a:spcBef>
              <a:spcAft>
                <a:spcPts val="800"/>
              </a:spcAft>
              <a:buNone/>
            </a:pPr>
            <a:r>
              <a:rPr lang="es" sz="4900" kern="100" dirty="0">
                <a:effectLst/>
                <a:latin typeface="Arial" panose="020B0604020202020204" pitchFamily="34" charset="0"/>
                <a:ea typeface="Aptos" panose="020B0004020202020204" pitchFamily="34" charset="0"/>
                <a:cs typeface="Arial" panose="020B0604020202020204" pitchFamily="34" charset="0"/>
              </a:rPr>
              <a:t>La confianza en la capacidad de generar energía neta se irá afinando a medida que el proyecto madure.</a:t>
            </a:r>
            <a:endParaRPr lang="es-ES" sz="4900" kern="100" dirty="0">
              <a:effectLst/>
              <a:latin typeface="Arial" panose="020B0604020202020204" pitchFamily="34" charset="0"/>
              <a:ea typeface="Aptos" panose="020B0004020202020204" pitchFamily="34" charset="0"/>
              <a:cs typeface="Arial" panose="020B0604020202020204" pitchFamily="34" charset="0"/>
            </a:endParaRPr>
          </a:p>
          <a:p>
            <a:pPr marL="0" indent="0">
              <a:buNone/>
            </a:pPr>
            <a:endParaRPr lang="es-ES" dirty="0"/>
          </a:p>
        </p:txBody>
      </p:sp>
      <p:sp>
        <p:nvSpPr>
          <p:cNvPr id="6" name="Slide Number Placeholder 5">
            <a:extLst>
              <a:ext uri="{FF2B5EF4-FFF2-40B4-BE49-F238E27FC236}">
                <a16:creationId xmlns:a16="http://schemas.microsoft.com/office/drawing/2014/main" id="{E03F13A3-64E6-9FA8-E78A-AAD731AAE9F7}"/>
              </a:ext>
            </a:extLst>
          </p:cNvPr>
          <p:cNvSpPr>
            <a:spLocks noGrp="1"/>
          </p:cNvSpPr>
          <p:nvPr>
            <p:ph type="sldNum" sz="quarter" idx="12"/>
          </p:nvPr>
        </p:nvSpPr>
        <p:spPr/>
        <p:txBody>
          <a:bodyPr/>
          <a:lstStyle/>
          <a:p>
            <a:fld id="{55FCEEC9-82A2-4BB3-AB98-D18095280961}" type="slidenum">
              <a:rPr lang="en-US" smtClean="0"/>
              <a:t>19</a:t>
            </a:fld>
            <a:endParaRPr lang="en-US"/>
          </a:p>
        </p:txBody>
      </p:sp>
      <p:sp>
        <p:nvSpPr>
          <p:cNvPr id="7" name="TextBox 7">
            <a:extLst>
              <a:ext uri="{FF2B5EF4-FFF2-40B4-BE49-F238E27FC236}">
                <a16:creationId xmlns:a16="http://schemas.microsoft.com/office/drawing/2014/main" id="{D9F4AD05-D04E-D43B-A1DA-871B793037F6}"/>
              </a:ext>
            </a:extLst>
          </p:cNvPr>
          <p:cNvSpPr txBox="1"/>
          <p:nvPr/>
        </p:nvSpPr>
        <p:spPr>
          <a:xfrm>
            <a:off x="2130552" y="650108"/>
            <a:ext cx="6621780" cy="480060"/>
          </a:xfrm>
          <a:prstGeom prst="rect">
            <a:avLst/>
          </a:prstGeom>
          <a:noFill/>
        </p:spPr>
        <p:txBody>
          <a:bodyPr wrap="square">
            <a:noAutofit/>
          </a:bodyPr>
          <a:lstStyle/>
          <a:p>
            <a:pPr marL="571500" marR="0" indent="-571500" algn="ctr">
              <a:lnSpc>
                <a:spcPct val="106000"/>
              </a:lnSpc>
              <a:spcBef>
                <a:spcPts val="0"/>
              </a:spcBef>
              <a:spcAft>
                <a:spcPts val="800"/>
              </a:spcAft>
            </a:pPr>
            <a:r>
              <a:rPr lang="es" sz="20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13 - </a:t>
            </a: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Producir energía neta</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b="1" u="none" strike="noStrike"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23419869-928B-E0E4-6056-CB8843494DA4}"/>
              </a:ext>
            </a:extLst>
          </p:cNvPr>
          <p:cNvSpPr>
            <a:spLocks noGrp="1"/>
          </p:cNvSpPr>
          <p:nvPr>
            <p:ph type="dt" sz="half" idx="10"/>
          </p:nvPr>
        </p:nvSpPr>
        <p:spPr>
          <a:xfrm>
            <a:off x="838200" y="6356350"/>
            <a:ext cx="1292352" cy="365125"/>
          </a:xfrm>
        </p:spPr>
        <p:txBody>
          <a:bodyPr/>
          <a:lstStyle/>
          <a:p>
            <a:r>
              <a:rPr lang="es" dirty="0"/>
              <a:t>Noviembre 2024</a:t>
            </a:r>
          </a:p>
        </p:txBody>
      </p:sp>
      <p:sp>
        <p:nvSpPr>
          <p:cNvPr id="5" name="Footer Placeholder 4">
            <a:extLst>
              <a:ext uri="{FF2B5EF4-FFF2-40B4-BE49-F238E27FC236}">
                <a16:creationId xmlns:a16="http://schemas.microsoft.com/office/drawing/2014/main" id="{EA74CF5B-06F9-54F5-487F-6F024A912C27}"/>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2658345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2A65C55-FFAC-A986-12FC-9202C6F39124}"/>
              </a:ext>
            </a:extLst>
          </p:cNvPr>
          <p:cNvSpPr>
            <a:spLocks noGrp="1"/>
          </p:cNvSpPr>
          <p:nvPr>
            <p:ph type="dt" sz="half" idx="10"/>
          </p:nvPr>
        </p:nvSpPr>
        <p:spPr/>
        <p:txBody>
          <a:bodyPr/>
          <a:lstStyle/>
          <a:p>
            <a:r>
              <a:rPr lang="es" dirty="0"/>
              <a:t>Noviembre 2024</a:t>
            </a:r>
          </a:p>
        </p:txBody>
      </p:sp>
      <p:sp>
        <p:nvSpPr>
          <p:cNvPr id="6" name="Slide Number Placeholder 5">
            <a:extLst>
              <a:ext uri="{FF2B5EF4-FFF2-40B4-BE49-F238E27FC236}">
                <a16:creationId xmlns:a16="http://schemas.microsoft.com/office/drawing/2014/main" id="{DE625984-03AC-811F-8435-10A5BA535F64}"/>
              </a:ext>
            </a:extLst>
          </p:cNvPr>
          <p:cNvSpPr>
            <a:spLocks noGrp="1"/>
          </p:cNvSpPr>
          <p:nvPr>
            <p:ph type="sldNum" sz="quarter" idx="12"/>
          </p:nvPr>
        </p:nvSpPr>
        <p:spPr/>
        <p:txBody>
          <a:bodyPr/>
          <a:lstStyle/>
          <a:p>
            <a:fld id="{55FCEEC9-82A2-4BB3-AB98-D18095280961}" type="slidenum">
              <a:rPr lang="en-US" smtClean="0"/>
              <a:t>2</a:t>
            </a:fld>
            <a:endParaRPr lang="en-US"/>
          </a:p>
        </p:txBody>
      </p:sp>
      <p:sp>
        <p:nvSpPr>
          <p:cNvPr id="8" name="TextBox 7">
            <a:extLst>
              <a:ext uri="{FF2B5EF4-FFF2-40B4-BE49-F238E27FC236}">
                <a16:creationId xmlns:a16="http://schemas.microsoft.com/office/drawing/2014/main" id="{5048339A-652A-DA3D-BDF1-27F1A52A07C1}"/>
              </a:ext>
            </a:extLst>
          </p:cNvPr>
          <p:cNvSpPr txBox="1"/>
          <p:nvPr/>
        </p:nvSpPr>
        <p:spPr>
          <a:xfrm>
            <a:off x="4602023" y="363259"/>
            <a:ext cx="2473236" cy="407035"/>
          </a:xfrm>
          <a:prstGeom prst="rect">
            <a:avLst/>
          </a:prstGeom>
          <a:noFill/>
        </p:spPr>
        <p:txBody>
          <a:bodyPr wrap="square">
            <a:spAutoFit/>
          </a:bodyPr>
          <a:lstStyle/>
          <a:p>
            <a:pPr marL="0" marR="0" algn="ctr">
              <a:lnSpc>
                <a:spcPct val="107000"/>
              </a:lnSpc>
              <a:spcBef>
                <a:spcPts val="0"/>
              </a:spcBef>
              <a:spcAft>
                <a:spcPts val="800"/>
              </a:spcAft>
            </a:pPr>
            <a:r>
              <a:rPr lang="es" sz="2000" b="1" kern="100" dirty="0">
                <a:effectLst/>
                <a:latin typeface="Calibri" panose="020F0502020204030204" pitchFamily="34" charset="0"/>
                <a:ea typeface="Calibri" panose="020F0502020204030204" pitchFamily="34" charset="0"/>
                <a:cs typeface="Arial" panose="020B0604020202020204" pitchFamily="34" charset="0"/>
              </a:rPr>
              <a:t>CONTENIDO</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3D725057-9D70-C550-4B18-44AFAFC3B8D4}"/>
              </a:ext>
            </a:extLst>
          </p:cNvPr>
          <p:cNvPicPr>
            <a:picLocks noChangeAspect="1"/>
          </p:cNvPicPr>
          <p:nvPr/>
        </p:nvPicPr>
        <p:blipFill>
          <a:blip r:embed="rId2"/>
          <a:stretch>
            <a:fillRect/>
          </a:stretch>
        </p:blipFill>
        <p:spPr>
          <a:xfrm>
            <a:off x="6091237" y="3424237"/>
            <a:ext cx="9526" cy="9526"/>
          </a:xfrm>
          <a:prstGeom prst="rect">
            <a:avLst/>
          </a:prstGeom>
        </p:spPr>
      </p:pic>
      <p:sp>
        <p:nvSpPr>
          <p:cNvPr id="9" name="TextBox 6">
            <a:extLst>
              <a:ext uri="{FF2B5EF4-FFF2-40B4-BE49-F238E27FC236}">
                <a16:creationId xmlns:a16="http://schemas.microsoft.com/office/drawing/2014/main" id="{6C052DE4-DBB7-AA90-93D6-80EDFD285CCB}"/>
              </a:ext>
            </a:extLst>
          </p:cNvPr>
          <p:cNvSpPr txBox="1"/>
          <p:nvPr/>
        </p:nvSpPr>
        <p:spPr>
          <a:xfrm>
            <a:off x="2922200" y="852171"/>
            <a:ext cx="7767136" cy="5427127"/>
          </a:xfrm>
          <a:prstGeom prst="rect">
            <a:avLst/>
          </a:prstGeom>
          <a:noFill/>
        </p:spPr>
        <p:txBody>
          <a:bodyPr wrap="square">
            <a:spAutoFit/>
          </a:bodyPr>
          <a:lstStyle/>
          <a:p>
            <a:pPr marL="457200" marR="0" indent="-228600">
              <a:spcBef>
                <a:spcPts val="500"/>
              </a:spcBef>
              <a:spcAft>
                <a:spcPts val="0"/>
              </a:spcAft>
              <a:tabLst>
                <a:tab pos="457200" algn="l"/>
              </a:tabLst>
            </a:pPr>
            <a:r>
              <a:rPr lang="es" sz="1400" kern="1200" dirty="0">
                <a:solidFill>
                  <a:srgbClr val="000000"/>
                </a:solidFill>
                <a:effectLst/>
                <a:latin typeface="Arial" panose="020B0604020202020204" pitchFamily="34" charset="0"/>
                <a:ea typeface="+mn-ea"/>
                <a:cs typeface="Arial" panose="020B0604020202020204" pitchFamily="34" charset="0"/>
              </a:rPr>
              <a:t>1. ¿Qué son los TOKAMAKS ESFÉRICOS?</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457200" marR="0" indent="-228600">
              <a:spcBef>
                <a:spcPts val="500"/>
              </a:spcBef>
              <a:spcAft>
                <a:spcPts val="0"/>
              </a:spcAft>
              <a:tabLst>
                <a:tab pos="457200" algn="l"/>
              </a:tabLst>
            </a:pPr>
            <a:r>
              <a:rPr lang="es" sz="1400" kern="1200" dirty="0">
                <a:solidFill>
                  <a:srgbClr val="000000"/>
                </a:solidFill>
                <a:effectLst/>
                <a:latin typeface="Arial" panose="020B0604020202020204" pitchFamily="34" charset="0"/>
                <a:ea typeface="Aptos" panose="020B0004020202020204" pitchFamily="34" charset="0"/>
                <a:cs typeface="Arial" panose="020B0604020202020204" pitchFamily="34" charset="0"/>
              </a:rPr>
              <a:t>2. El </a:t>
            </a:r>
            <a:r>
              <a:rPr lang="es" sz="1400" kern="1200" dirty="0" err="1">
                <a:solidFill>
                  <a:srgbClr val="000000"/>
                </a:solidFill>
                <a:effectLst/>
                <a:latin typeface="Arial" panose="020B0604020202020204" pitchFamily="34" charset="0"/>
                <a:ea typeface="Aptos" panose="020B0004020202020204" pitchFamily="34" charset="0"/>
                <a:cs typeface="Arial" panose="020B0604020202020204" pitchFamily="34" charset="0"/>
              </a:rPr>
              <a:t>Programa STEP </a:t>
            </a:r>
            <a:r>
              <a:rPr lang="es" sz="1400" kern="1200" dirty="0">
                <a:solidFill>
                  <a:srgbClr val="000000"/>
                </a:solidFill>
                <a:effectLst/>
                <a:latin typeface="Arial" panose="020B0604020202020204" pitchFamily="34" charset="0"/>
                <a:ea typeface="Aptos" panose="020B0004020202020204" pitchFamily="34" charset="0"/>
                <a:cs typeface="Arial" panose="020B0604020202020204" pitchFamily="34" charset="0"/>
              </a:rPr>
              <a:t>(Tokamak Esférico para la Producción de Energía)</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457200" marR="0" indent="-228600">
              <a:spcBef>
                <a:spcPts val="500"/>
              </a:spcBef>
              <a:spcAft>
                <a:spcPts val="0"/>
              </a:spcAft>
              <a:tabLst>
                <a:tab pos="457200" algn="l"/>
              </a:tabLst>
            </a:pPr>
            <a:r>
              <a:rPr lang="es" sz="1400" kern="1200" dirty="0">
                <a:solidFill>
                  <a:srgbClr val="000000"/>
                </a:solidFill>
                <a:effectLst/>
                <a:latin typeface="Arial" panose="020B0604020202020204" pitchFamily="34" charset="0"/>
                <a:ea typeface="Aptos" panose="020B0004020202020204" pitchFamily="34" charset="0"/>
                <a:cs typeface="Arial" panose="020B0604020202020204" pitchFamily="34" charset="0"/>
              </a:rPr>
              <a:t>3. Configuración básica de la </a:t>
            </a:r>
            <a:r>
              <a:rPr lang="es" sz="1400" i="1" kern="1200" dirty="0">
                <a:solidFill>
                  <a:srgbClr val="000000"/>
                </a:solidFill>
                <a:effectLst/>
                <a:latin typeface="Arial" panose="020B0604020202020204" pitchFamily="34" charset="0"/>
                <a:ea typeface="Aptos" panose="020B0004020202020204" pitchFamily="34" charset="0"/>
                <a:cs typeface="Arial" panose="020B0604020202020204" pitchFamily="34" charset="0"/>
              </a:rPr>
              <a:t>Planta</a:t>
            </a:r>
            <a:r>
              <a:rPr lang="es" sz="1400" kern="1200" dirty="0">
                <a:solidFill>
                  <a:srgbClr val="000000"/>
                </a:solidFill>
                <a:effectLst/>
                <a:latin typeface="Arial" panose="020B0604020202020204" pitchFamily="34" charset="0"/>
                <a:ea typeface="Aptos" panose="020B0004020202020204" pitchFamily="34" charset="0"/>
                <a:cs typeface="Arial" panose="020B0604020202020204" pitchFamily="34" charset="0"/>
              </a:rPr>
              <a:t> </a:t>
            </a:r>
            <a:r>
              <a:rPr lang="es" sz="1400" i="1" kern="1200" dirty="0">
                <a:solidFill>
                  <a:srgbClr val="000000"/>
                </a:solidFill>
                <a:effectLst/>
                <a:latin typeface="Arial" panose="020B0604020202020204" pitchFamily="34" charset="0"/>
                <a:ea typeface="Aptos" panose="020B0004020202020204" pitchFamily="34" charset="0"/>
                <a:cs typeface="Arial" panose="020B0604020202020204" pitchFamily="34" charset="0"/>
              </a:rPr>
              <a:t>Prototipo STEP (SPP)</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457200" marR="0" indent="-228600">
              <a:spcBef>
                <a:spcPts val="500"/>
              </a:spcBef>
              <a:spcAft>
                <a:spcPts val="0"/>
              </a:spcAft>
              <a:tabLst>
                <a:tab pos="457200" algn="l"/>
              </a:tabLst>
            </a:pPr>
            <a:r>
              <a:rPr lang="es" sz="1400" kern="1200" dirty="0">
                <a:effectLst/>
                <a:latin typeface="Arial" panose="020B0604020202020204" pitchFamily="34" charset="0"/>
                <a:ea typeface="+mn-ea"/>
                <a:cs typeface="Arial" panose="020B0604020202020204" pitchFamily="34" charset="0"/>
              </a:rPr>
              <a:t>4. Hipótesis y ambición</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457200" marR="0" indent="-228600">
              <a:spcBef>
                <a:spcPts val="500"/>
              </a:spcBef>
              <a:spcAft>
                <a:spcPts val="0"/>
              </a:spcAft>
              <a:tabLst>
                <a:tab pos="457200" algn="l"/>
              </a:tabLst>
            </a:pPr>
            <a:r>
              <a:rPr lang="es" sz="1400" kern="1200" dirty="0">
                <a:effectLst/>
                <a:latin typeface="Arial" panose="020B0604020202020204" pitchFamily="34" charset="0"/>
                <a:ea typeface="+mn-ea"/>
                <a:cs typeface="Arial" panose="020B0604020202020204" pitchFamily="34" charset="0"/>
              </a:rPr>
              <a:t>5. Descripción general </a:t>
            </a:r>
            <a:r>
              <a:rPr lang="es" sz="1400" i="1" kern="1200" dirty="0">
                <a:effectLst/>
                <a:latin typeface="Arial" panose="020B0604020202020204" pitchFamily="34" charset="0"/>
                <a:ea typeface="+mn-ea"/>
                <a:cs typeface="Arial" panose="020B0604020202020204" pitchFamily="34" charset="0"/>
              </a:rPr>
              <a:t>del diseño conceptual </a:t>
            </a:r>
            <a:r>
              <a:rPr lang="es" sz="1400" kern="1200" dirty="0">
                <a:effectLst/>
                <a:latin typeface="Arial" panose="020B0604020202020204" pitchFamily="34" charset="0"/>
                <a:ea typeface="+mn-ea"/>
                <a:cs typeface="Arial" panose="020B0604020202020204" pitchFamily="34" charset="0"/>
              </a:rPr>
              <a:t>: una cuestión de elecciones y compensaciones</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457200" marR="0" indent="-228600">
              <a:spcBef>
                <a:spcPts val="500"/>
              </a:spcBef>
              <a:spcAft>
                <a:spcPts val="0"/>
              </a:spcAft>
              <a:tabLst>
                <a:tab pos="457200" algn="l"/>
              </a:tabLst>
            </a:pPr>
            <a:r>
              <a:rPr lang="es" sz="1400" kern="1200" dirty="0">
                <a:effectLst/>
                <a:latin typeface="Arial" panose="020B0604020202020204" pitchFamily="34" charset="0"/>
                <a:ea typeface="+mn-ea"/>
                <a:cs typeface="Arial" panose="020B0604020202020204" pitchFamily="34" charset="0"/>
              </a:rPr>
              <a:t>6. Quemadura de plasma</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228600" marR="0">
              <a:spcBef>
                <a:spcPts val="500"/>
              </a:spcBef>
              <a:spcAft>
                <a:spcPts val="0"/>
              </a:spcAft>
              <a:tabLst>
                <a:tab pos="228600" algn="l"/>
              </a:tabLst>
            </a:pPr>
            <a:r>
              <a:rPr lang="es" sz="1400" kern="1200" dirty="0">
                <a:effectLst/>
                <a:latin typeface="Arial" panose="020B0604020202020204" pitchFamily="34" charset="0"/>
                <a:ea typeface="+mn-ea"/>
                <a:cs typeface="Arial" panose="020B0604020202020204" pitchFamily="34" charset="0"/>
              </a:rPr>
              <a:t>7. Sistema de control de plasma</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228600" marR="0">
              <a:spcBef>
                <a:spcPts val="500"/>
              </a:spcBef>
              <a:spcAft>
                <a:spcPts val="0"/>
              </a:spcAft>
              <a:tabLst>
                <a:tab pos="228600" algn="l"/>
              </a:tabLst>
            </a:pPr>
            <a:r>
              <a:rPr lang="es" sz="1400" kern="1200" dirty="0">
                <a:effectLst/>
                <a:latin typeface="Arial" panose="020B0604020202020204" pitchFamily="34" charset="0"/>
                <a:ea typeface="+mn-ea"/>
                <a:cs typeface="Arial" panose="020B0604020202020204" pitchFamily="34" charset="0"/>
              </a:rPr>
              <a:t>8. La jaula magnética</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514350" marR="0" indent="-285750">
              <a:spcBef>
                <a:spcPts val="500"/>
              </a:spcBef>
              <a:spcAft>
                <a:spcPts val="0"/>
              </a:spcAft>
              <a:tabLst>
                <a:tab pos="742950" algn="l"/>
              </a:tabLst>
            </a:pPr>
            <a:r>
              <a:rPr lang="es" sz="1400" kern="1200" dirty="0">
                <a:effectLst/>
                <a:latin typeface="Arial" panose="020B0604020202020204" pitchFamily="34" charset="0"/>
                <a:ea typeface="+mn-ea"/>
                <a:cs typeface="Arial" panose="020B0604020202020204" pitchFamily="34" charset="0"/>
              </a:rPr>
              <a:t>9. Desbloqueo de mantenimiento. Diseño STEP para el mantenimiento y construcción de juntas magnéticas de reensamblaje</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228600" marR="0">
              <a:spcBef>
                <a:spcPts val="500"/>
              </a:spcBef>
              <a:spcAft>
                <a:spcPts val="0"/>
              </a:spcAft>
              <a:tabLst>
                <a:tab pos="228600" algn="l"/>
              </a:tabLst>
            </a:pPr>
            <a:r>
              <a:rPr lang="es" sz="1400" kern="1200" dirty="0">
                <a:effectLst/>
                <a:latin typeface="Arial" panose="020B0604020202020204" pitchFamily="34" charset="0"/>
                <a:ea typeface="+mn-ea"/>
                <a:cs typeface="Arial" panose="020B0604020202020204" pitchFamily="34" charset="0"/>
              </a:rPr>
              <a:t>10. Gestión del calor: componentes dentro del recipiente</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628650" marR="369570" indent="-400050">
              <a:spcBef>
                <a:spcPts val="500"/>
              </a:spcBef>
              <a:spcAft>
                <a:spcPts val="0"/>
              </a:spcAft>
              <a:tabLst>
                <a:tab pos="742950" algn="l"/>
              </a:tabLst>
            </a:pPr>
            <a:r>
              <a:rPr lang="es" sz="1400" kern="1200" dirty="0">
                <a:effectLst/>
                <a:latin typeface="Arial" panose="020B0604020202020204" pitchFamily="34" charset="0"/>
                <a:ea typeface="+mn-ea"/>
                <a:cs typeface="Arial" panose="020B0604020202020204" pitchFamily="34" charset="0"/>
              </a:rPr>
              <a:t>11. Desarrollo de materiales para centrales eléctricas desde la perspectiva del ciclo de vida</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628650" marR="369570" indent="-400050">
              <a:spcBef>
                <a:spcPts val="500"/>
              </a:spcBef>
              <a:spcAft>
                <a:spcPts val="0"/>
              </a:spcAft>
              <a:tabLst>
                <a:tab pos="742950" algn="l"/>
              </a:tabLst>
            </a:pPr>
            <a:r>
              <a:rPr lang="es" sz="1400" kern="1200" dirty="0">
                <a:effectLst/>
                <a:latin typeface="Arial" panose="020B0604020202020204" pitchFamily="34" charset="0"/>
                <a:ea typeface="+mn-ea"/>
                <a:cs typeface="Arial" panose="020B0604020202020204" pitchFamily="34" charset="0"/>
              </a:rPr>
              <a:t>12. Proyecto de reposición sostenida y autosuficiencia de tritio</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628650" marR="369570" indent="-400050">
              <a:spcBef>
                <a:spcPts val="500"/>
              </a:spcBef>
              <a:spcAft>
                <a:spcPts val="0"/>
              </a:spcAft>
              <a:tabLst>
                <a:tab pos="742950" algn="l"/>
              </a:tabLst>
            </a:pPr>
            <a:r>
              <a:rPr lang="es" sz="1400" kern="1200" dirty="0">
                <a:effectLst/>
                <a:latin typeface="Arial" panose="020B0604020202020204" pitchFamily="34" charset="0"/>
                <a:ea typeface="+mn-ea"/>
                <a:cs typeface="Arial" panose="020B0604020202020204" pitchFamily="34" charset="0"/>
              </a:rPr>
              <a:t>13. Producir energía neta</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628650" marR="369570" indent="-400050">
              <a:spcBef>
                <a:spcPts val="500"/>
              </a:spcBef>
              <a:spcAft>
                <a:spcPts val="0"/>
              </a:spcAft>
              <a:tabLst>
                <a:tab pos="742950" algn="l"/>
              </a:tabLst>
            </a:pPr>
            <a:r>
              <a:rPr lang="es" sz="1400" kern="1200" dirty="0">
                <a:effectLst/>
                <a:latin typeface="Arial" panose="020B0604020202020204" pitchFamily="34" charset="0"/>
                <a:ea typeface="+mn-ea"/>
                <a:cs typeface="Arial" panose="020B0604020202020204" pitchFamily="34" charset="0"/>
              </a:rPr>
              <a:t>14. Seguridad: Un enfoque proporcionado en una aplicación incierta</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628650" marR="369570" indent="-400050">
              <a:spcBef>
                <a:spcPts val="500"/>
              </a:spcBef>
              <a:spcAft>
                <a:spcPts val="0"/>
              </a:spcAft>
              <a:tabLst>
                <a:tab pos="742950" algn="l"/>
              </a:tabLst>
            </a:pPr>
            <a:r>
              <a:rPr lang="es" sz="1400" kern="1200" dirty="0">
                <a:effectLst/>
                <a:latin typeface="Arial" panose="020B0604020202020204" pitchFamily="34" charset="0"/>
                <a:ea typeface="+mn-ea"/>
                <a:cs typeface="Arial" panose="020B0604020202020204" pitchFamily="34" charset="0"/>
              </a:rPr>
              <a:t>15. Digital: Acelerando el viaje</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628650" marR="369570" indent="-400050">
              <a:spcBef>
                <a:spcPts val="500"/>
              </a:spcBef>
              <a:spcAft>
                <a:spcPts val="0"/>
              </a:spcAft>
              <a:tabLst>
                <a:tab pos="742950" algn="l"/>
              </a:tabLst>
            </a:pPr>
            <a:r>
              <a:rPr lang="es" sz="1400" kern="1200" dirty="0">
                <a:effectLst/>
                <a:latin typeface="Arial" panose="020B0604020202020204" pitchFamily="34" charset="0"/>
                <a:ea typeface="+mn-ea"/>
                <a:cs typeface="Arial" panose="020B0604020202020204" pitchFamily="34" charset="0"/>
              </a:rPr>
              <a:t>16. Optimización de costos del programa STEP</a:t>
            </a:r>
            <a:endParaRPr lang="en-U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369570" indent="-342900">
              <a:spcBef>
                <a:spcPts val="500"/>
              </a:spcBef>
              <a:spcAft>
                <a:spcPts val="0"/>
              </a:spcAft>
              <a:tabLst>
                <a:tab pos="742950" algn="l"/>
              </a:tabLst>
            </a:pPr>
            <a:r>
              <a:rPr lang="es" sz="1400" kern="1200" dirty="0">
                <a:effectLst/>
                <a:latin typeface="Arial" panose="020B0604020202020204" pitchFamily="34" charset="0"/>
                <a:ea typeface="+mn-ea"/>
                <a:cs typeface="Arial" panose="020B0604020202020204" pitchFamily="34" charset="0"/>
              </a:rPr>
              <a:t>17. Maduración del diseño: Desafíos en la maduración de una planta de energía de fusión, la primera de su tipo</a:t>
            </a:r>
            <a:endParaRPr lang="en-US" sz="1100" kern="100" dirty="0">
              <a:latin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DA92BE4C-6254-EF44-4230-F7A3F9DB688F}"/>
              </a:ext>
            </a:extLst>
          </p:cNvPr>
          <p:cNvSpPr txBox="1">
            <a:spLocks/>
          </p:cNvSpPr>
          <p:nvPr/>
        </p:nvSpPr>
        <p:spPr>
          <a:xfrm>
            <a:off x="838200" y="6356350"/>
            <a:ext cx="1292352" cy="365125"/>
          </a:xfrm>
          <a:prstGeom prst="rect">
            <a:avLst/>
          </a:prstGeom>
        </p:spPr>
        <p:txBody>
          <a:bodyPr vert="horz" lIns="91440" tIns="45720" rIns="91440" bIns="45720" rtlCol="0" anchor="ctr"/>
          <a:lstStyle>
            <a:defPPr>
              <a:defRPr lang="e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
              <a:t>Noviembre 2024</a:t>
            </a:r>
            <a:endParaRPr lang="es" dirty="0"/>
          </a:p>
        </p:txBody>
      </p:sp>
      <p:sp>
        <p:nvSpPr>
          <p:cNvPr id="3" name="Footer Placeholder 4">
            <a:extLst>
              <a:ext uri="{FF2B5EF4-FFF2-40B4-BE49-F238E27FC236}">
                <a16:creationId xmlns:a16="http://schemas.microsoft.com/office/drawing/2014/main" id="{8DF52F87-891D-51BF-171E-76682181CA75}"/>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13774016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3E71FD-59C8-0814-FD9B-EF5C00E0F734}"/>
              </a:ext>
            </a:extLst>
          </p:cNvPr>
          <p:cNvSpPr>
            <a:spLocks noGrp="1"/>
          </p:cNvSpPr>
          <p:nvPr>
            <p:ph idx="1"/>
          </p:nvPr>
        </p:nvSpPr>
        <p:spPr/>
        <p:txBody>
          <a:bodyPr>
            <a:normAutofit fontScale="70000" lnSpcReduction="20000"/>
          </a:bodyPr>
          <a:lstStyle/>
          <a:p>
            <a:pPr marL="228600" marR="94615"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La fusión es inherentemente más segura que la fisión debido a la ausencia de reacciones nucleares en cadena.</a:t>
            </a:r>
            <a:endParaRPr lang="es-ES" sz="1600" kern="100" dirty="0">
              <a:effectLst/>
              <a:latin typeface="Aptos" panose="020B0004020202020204" pitchFamily="34" charset="0"/>
              <a:ea typeface="Aptos" panose="020B0004020202020204" pitchFamily="34" charset="0"/>
              <a:cs typeface="Arial" panose="020B0604020202020204" pitchFamily="34" charset="0"/>
            </a:endParaRPr>
          </a:p>
          <a:p>
            <a:pPr marL="228600" marR="94615"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Sin embargo, la operación de plantas de energía de fusión no estará exenta de riesgos.</a:t>
            </a:r>
            <a:endParaRPr lang="es-ES" sz="1600" kern="100" dirty="0">
              <a:effectLst/>
              <a:latin typeface="Aptos" panose="020B0004020202020204" pitchFamily="34" charset="0"/>
              <a:ea typeface="Aptos" panose="020B0004020202020204" pitchFamily="34" charset="0"/>
              <a:cs typeface="Arial" panose="020B0604020202020204" pitchFamily="34" charset="0"/>
            </a:endParaRPr>
          </a:p>
          <a:p>
            <a:pPr marL="228600" marR="94615"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Aún existirán numerosos riesgos que requerirán una gestión cuidadosa para construir, operar y, en última instancia, desmantelar de manera segura una planta de energía de fusión.</a:t>
            </a:r>
            <a:endParaRPr lang="es-ES" sz="1600" kern="100" dirty="0">
              <a:effectLst/>
              <a:latin typeface="Aptos" panose="020B0004020202020204" pitchFamily="34" charset="0"/>
              <a:ea typeface="Aptos" panose="020B0004020202020204" pitchFamily="34" charset="0"/>
              <a:cs typeface="Arial" panose="020B0604020202020204" pitchFamily="34" charset="0"/>
            </a:endParaRPr>
          </a:p>
          <a:p>
            <a:pPr marL="228600" marR="94615"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Por lo tanto, garantizar una demostración de seguridad sólida que cubra todos los riesgos radiológicos y no radiológicos es vital para la futura concesión de licencias y autorizaciones a las centrales de energía de fusión.</a:t>
            </a:r>
            <a:endParaRPr lang="es-ES" sz="1600" kern="100" dirty="0">
              <a:effectLst/>
              <a:latin typeface="Aptos" panose="020B0004020202020204" pitchFamily="34" charset="0"/>
              <a:ea typeface="Aptos" panose="020B0004020202020204" pitchFamily="34" charset="0"/>
              <a:cs typeface="Arial" panose="020B0604020202020204" pitchFamily="34" charset="0"/>
            </a:endParaRPr>
          </a:p>
          <a:p>
            <a:pPr marL="228600" marR="94615"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El caso </a:t>
            </a:r>
            <a:r>
              <a:rPr lang="es" sz="2800" kern="100" dirty="0" err="1">
                <a:effectLst/>
                <a:latin typeface="Arial" panose="020B0604020202020204" pitchFamily="34" charset="0"/>
                <a:ea typeface="Aptos" panose="020B0004020202020204" pitchFamily="34" charset="0"/>
                <a:cs typeface="Arial" panose="020B0604020202020204" pitchFamily="34" charset="0"/>
              </a:rPr>
              <a:t>de seguridad </a:t>
            </a:r>
            <a:r>
              <a:rPr lang="es" sz="2800" kern="100" dirty="0">
                <a:effectLst/>
                <a:latin typeface="Arial" panose="020B0604020202020204" pitchFamily="34" charset="0"/>
                <a:ea typeface="Aptos" panose="020B0004020202020204" pitchFamily="34" charset="0"/>
                <a:cs typeface="Arial" panose="020B0604020202020204" pitchFamily="34" charset="0"/>
              </a:rPr>
              <a:t>para la planta prototipo STEP se desarrollará de acuerdo con un conjunto de filosofías de seguridad, requisitos de seguridad funcional y principios de diseño de seguridad para garantizar que el proceso de producción del caso </a:t>
            </a:r>
            <a:endParaRPr lang="es-ES" sz="1600" kern="100" dirty="0">
              <a:effectLst/>
              <a:latin typeface="Aptos" panose="020B0004020202020204" pitchFamily="34" charset="0"/>
              <a:ea typeface="Aptos" panose="020B0004020202020204" pitchFamily="34" charset="0"/>
              <a:cs typeface="Arial" panose="020B0604020202020204" pitchFamily="34" charset="0"/>
            </a:endParaRPr>
          </a:p>
          <a:p>
            <a:pPr marL="0" indent="0">
              <a:buNone/>
            </a:pPr>
            <a:endParaRPr lang="es-ES" dirty="0"/>
          </a:p>
        </p:txBody>
      </p:sp>
      <p:sp>
        <p:nvSpPr>
          <p:cNvPr id="6" name="Slide Number Placeholder 5">
            <a:extLst>
              <a:ext uri="{FF2B5EF4-FFF2-40B4-BE49-F238E27FC236}">
                <a16:creationId xmlns:a16="http://schemas.microsoft.com/office/drawing/2014/main" id="{83E931D5-1FC0-A66C-06E0-E706D01E4944}"/>
              </a:ext>
            </a:extLst>
          </p:cNvPr>
          <p:cNvSpPr>
            <a:spLocks noGrp="1"/>
          </p:cNvSpPr>
          <p:nvPr>
            <p:ph type="sldNum" sz="quarter" idx="12"/>
          </p:nvPr>
        </p:nvSpPr>
        <p:spPr/>
        <p:txBody>
          <a:bodyPr/>
          <a:lstStyle/>
          <a:p>
            <a:fld id="{55FCEEC9-82A2-4BB3-AB98-D18095280961}" type="slidenum">
              <a:rPr lang="en-US" smtClean="0"/>
              <a:t>20</a:t>
            </a:fld>
            <a:endParaRPr lang="en-US"/>
          </a:p>
        </p:txBody>
      </p:sp>
      <p:sp>
        <p:nvSpPr>
          <p:cNvPr id="7" name="TextBox 7">
            <a:extLst>
              <a:ext uri="{FF2B5EF4-FFF2-40B4-BE49-F238E27FC236}">
                <a16:creationId xmlns:a16="http://schemas.microsoft.com/office/drawing/2014/main" id="{3C603B1F-517F-D9A6-0361-8E10BF7EB123}"/>
              </a:ext>
            </a:extLst>
          </p:cNvPr>
          <p:cNvSpPr txBox="1"/>
          <p:nvPr/>
        </p:nvSpPr>
        <p:spPr>
          <a:xfrm>
            <a:off x="2870315" y="442999"/>
            <a:ext cx="5570220" cy="784860"/>
          </a:xfrm>
          <a:prstGeom prst="rect">
            <a:avLst/>
          </a:prstGeom>
          <a:noFill/>
        </p:spPr>
        <p:txBody>
          <a:bodyPr wrap="square">
            <a:noAutofit/>
          </a:bodyPr>
          <a:lstStyle/>
          <a:p>
            <a:pPr marL="571500" marR="0" indent="-571500" algn="ctr">
              <a:lnSpc>
                <a:spcPct val="106000"/>
              </a:lnSpc>
              <a:spcBef>
                <a:spcPts val="0"/>
              </a:spcBef>
              <a:spcAft>
                <a:spcPts val="800"/>
              </a:spcAft>
            </a:pPr>
            <a:r>
              <a:rPr lang="es" sz="2000" b="1" kern="100">
                <a:solidFill>
                  <a:srgbClr val="000000"/>
                </a:solidFill>
                <a:effectLst/>
                <a:latin typeface="Arial" panose="020B0604020202020204" pitchFamily="34" charset="0"/>
                <a:ea typeface="Calibri" panose="020F0502020204030204" pitchFamily="34" charset="0"/>
                <a:cs typeface="Arial" panose="020B0604020202020204" pitchFamily="34" charset="0"/>
              </a:rPr>
              <a:t>14 - </a:t>
            </a:r>
            <a:r>
              <a:rPr lang="es" sz="2000" b="1" u="sng" kern="100">
                <a:solidFill>
                  <a:srgbClr val="000000"/>
                </a:solidFill>
                <a:effectLst/>
                <a:latin typeface="Arial" panose="020B0604020202020204" pitchFamily="34" charset="0"/>
                <a:ea typeface="Calibri" panose="020F0502020204030204" pitchFamily="34" charset="0"/>
                <a:cs typeface="Arial" panose="020B0604020202020204" pitchFamily="34" charset="0"/>
              </a:rPr>
              <a:t>Seguridad: un enfoque proporcionado en una aplicación incierta</a:t>
            </a:r>
            <a:endParaRPr lang="es-ES" sz="1100" kern="10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a:effectLst/>
                <a:latin typeface="Arial" panose="020B0604020202020204" pitchFamily="34" charset="0"/>
                <a:ea typeface="Calibri" panose="020F0502020204030204" pitchFamily="34" charset="0"/>
                <a:cs typeface="Arial" panose="020B0604020202020204" pitchFamily="34" charset="0"/>
              </a:rPr>
              <a:t> </a:t>
            </a:r>
            <a:endParaRPr lang="es-ES" sz="1100" kern="10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a:effectLst/>
                <a:latin typeface="Arial" panose="020B0604020202020204" pitchFamily="34" charset="0"/>
                <a:ea typeface="Calibri" panose="020F0502020204030204" pitchFamily="34" charset="0"/>
                <a:cs typeface="Arial" panose="020B0604020202020204" pitchFamily="34" charset="0"/>
              </a:rPr>
              <a:t> </a:t>
            </a:r>
            <a:endParaRPr lang="es-ES" sz="1100" kern="10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a:effectLst/>
                <a:latin typeface="Arial" panose="020B0604020202020204" pitchFamily="34" charset="0"/>
                <a:ea typeface="Calibri" panose="020F0502020204030204" pitchFamily="34" charset="0"/>
                <a:cs typeface="Arial" panose="020B0604020202020204" pitchFamily="34" charset="0"/>
              </a:rPr>
              <a:t> </a:t>
            </a:r>
            <a:endParaRPr lang="es-ES" sz="1100" kern="10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a:effectLst/>
                <a:latin typeface="Arial" panose="020B0604020202020204" pitchFamily="34" charset="0"/>
                <a:ea typeface="Calibri" panose="020F0502020204030204" pitchFamily="34" charset="0"/>
                <a:cs typeface="Arial" panose="020B0604020202020204" pitchFamily="34" charset="0"/>
              </a:rPr>
              <a:t> </a:t>
            </a:r>
            <a:endParaRPr lang="es-ES" sz="1100" kern="10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a:effectLst/>
                <a:latin typeface="Arial" panose="020B0604020202020204" pitchFamily="34" charset="0"/>
                <a:ea typeface="Calibri" panose="020F0502020204030204" pitchFamily="34" charset="0"/>
                <a:cs typeface="Arial" panose="020B0604020202020204" pitchFamily="34" charset="0"/>
              </a:rPr>
              <a:t> </a:t>
            </a:r>
            <a:endParaRPr lang="es-ES" sz="1100" kern="10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a:effectLst/>
                <a:latin typeface="Arial" panose="020B0604020202020204" pitchFamily="34" charset="0"/>
                <a:ea typeface="Calibri" panose="020F0502020204030204" pitchFamily="34" charset="0"/>
                <a:cs typeface="Arial" panose="020B0604020202020204" pitchFamily="34" charset="0"/>
              </a:rPr>
              <a:t> </a:t>
            </a:r>
            <a:endParaRPr lang="es-ES" sz="1100" kern="10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a:effectLst/>
                <a:latin typeface="Arial" panose="020B0604020202020204" pitchFamily="34" charset="0"/>
                <a:ea typeface="Calibri" panose="020F0502020204030204" pitchFamily="34" charset="0"/>
                <a:cs typeface="Arial" panose="020B0604020202020204" pitchFamily="34" charset="0"/>
              </a:rPr>
              <a:t> </a:t>
            </a:r>
            <a:endParaRPr lang="es-ES" sz="1100" kern="10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a:effectLst/>
                <a:latin typeface="Arial" panose="020B0604020202020204" pitchFamily="34" charset="0"/>
                <a:ea typeface="Calibri" panose="020F0502020204030204" pitchFamily="34" charset="0"/>
                <a:cs typeface="Arial" panose="020B0604020202020204" pitchFamily="34" charset="0"/>
              </a:rPr>
              <a:t> </a:t>
            </a:r>
            <a:endParaRPr lang="es-ES" sz="1100" kern="10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b="1" u="none" strike="noStrike" kern="1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s-ES" sz="1100" kern="10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D70DB191-1AD2-4FE5-3D44-0CFDCD8BBBFC}"/>
              </a:ext>
            </a:extLst>
          </p:cNvPr>
          <p:cNvSpPr>
            <a:spLocks noGrp="1"/>
          </p:cNvSpPr>
          <p:nvPr>
            <p:ph type="dt" sz="half" idx="10"/>
          </p:nvPr>
        </p:nvSpPr>
        <p:spPr>
          <a:xfrm>
            <a:off x="838200" y="6356350"/>
            <a:ext cx="1292352" cy="365125"/>
          </a:xfrm>
        </p:spPr>
        <p:txBody>
          <a:bodyPr/>
          <a:lstStyle/>
          <a:p>
            <a:r>
              <a:rPr lang="es" dirty="0"/>
              <a:t>Noviembre 2024</a:t>
            </a:r>
          </a:p>
        </p:txBody>
      </p:sp>
      <p:sp>
        <p:nvSpPr>
          <p:cNvPr id="5" name="Footer Placeholder 4">
            <a:extLst>
              <a:ext uri="{FF2B5EF4-FFF2-40B4-BE49-F238E27FC236}">
                <a16:creationId xmlns:a16="http://schemas.microsoft.com/office/drawing/2014/main" id="{167BB80F-A0F4-8092-2A09-61DF877E8897}"/>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20028870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625F1E-6A1B-2EB7-DCC5-B87B5C514BDB}"/>
              </a:ext>
            </a:extLst>
          </p:cNvPr>
          <p:cNvSpPr>
            <a:spLocks noGrp="1"/>
          </p:cNvSpPr>
          <p:nvPr>
            <p:ph idx="1"/>
          </p:nvPr>
        </p:nvSpPr>
        <p:spPr>
          <a:xfrm>
            <a:off x="791094" y="1253330"/>
            <a:ext cx="10515600" cy="4939651"/>
          </a:xfrm>
        </p:spPr>
        <p:txBody>
          <a:bodyPr>
            <a:normAutofit fontScale="55000" lnSpcReduction="20000"/>
          </a:bodyPr>
          <a:lstStyle/>
          <a:p>
            <a:pPr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El programa STEP es una iniciativa ambiciosa pero desafiante para diseñar y entregar un prototipo de planta de energía de fusión.</a:t>
            </a:r>
            <a:endParaRPr lang="es-ES" sz="2000" kern="100" dirty="0">
              <a:effectLst/>
              <a:latin typeface="Aptos" panose="020B0004020202020204" pitchFamily="34" charset="0"/>
              <a:ea typeface="Aptos" panose="020B0004020202020204" pitchFamily="34" charset="0"/>
              <a:cs typeface="Arial" panose="020B0604020202020204" pitchFamily="34" charset="0"/>
            </a:endParaRPr>
          </a:p>
          <a:p>
            <a:pPr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Es un programa de ritmo rápido y rápida evolución, que diseña un dispositivo único en un entorno VUCA </a:t>
            </a:r>
            <a:r>
              <a:rPr lang="es" sz="2800" kern="100" baseline="30000" dirty="0">
                <a:effectLst/>
                <a:latin typeface="Arial" panose="020B0604020202020204" pitchFamily="34" charset="0"/>
                <a:ea typeface="Aptos" panose="020B0004020202020204" pitchFamily="34" charset="0"/>
                <a:cs typeface="Arial" panose="020B0604020202020204" pitchFamily="34" charset="0"/>
              </a:rPr>
              <a:t>(3)</a:t>
            </a:r>
            <a:r>
              <a:rPr lang="es" sz="2800" kern="100" dirty="0">
                <a:effectLst/>
                <a:latin typeface="Arial" panose="020B0604020202020204" pitchFamily="34" charset="0"/>
                <a:ea typeface="Aptos" panose="020B0004020202020204" pitchFamily="34" charset="0"/>
                <a:cs typeface="Arial" panose="020B0604020202020204" pitchFamily="34" charset="0"/>
              </a:rPr>
              <a:t>, y las herramientas digitales juegan un papel fundamental en la gestión y navegación de este espacio. Lo digital ayuda a gestionar la complejidad y el enorme volumen de información.</a:t>
            </a:r>
            <a:endParaRPr lang="es-ES" sz="2000" kern="100" dirty="0">
              <a:effectLst/>
              <a:latin typeface="Aptos" panose="020B0004020202020204" pitchFamily="34" charset="0"/>
              <a:ea typeface="Aptos" panose="020B0004020202020204" pitchFamily="34" charset="0"/>
              <a:cs typeface="Arial" panose="020B0604020202020204" pitchFamily="34" charset="0"/>
            </a:endParaRPr>
          </a:p>
          <a:p>
            <a:pPr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Las técnicas avanzadas de modelado y simulación proporcionan una plataforma para que los diseñadores exploren diversos escenarios y refinen los diseños de manera iterativa, brindando información sobre la compleja interacción de requisitos, restricciones y factores de diseño en los dominios de la física, la tecnología y la ingeniería, y ayudando a la toma de decisiones informada en medio de las incertidumbres.</a:t>
            </a:r>
            <a:endParaRPr lang="es-ES" sz="2000" kern="100" dirty="0">
              <a:effectLst/>
              <a:latin typeface="Aptos" panose="020B0004020202020204" pitchFamily="34" charset="0"/>
              <a:ea typeface="Aptos" panose="020B0004020202020204" pitchFamily="34" charset="0"/>
              <a:cs typeface="Arial" panose="020B0604020202020204" pitchFamily="34" charset="0"/>
            </a:endParaRPr>
          </a:p>
          <a:p>
            <a:pPr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También proporciona un medio para generar confianza en nuevas soluciones científicas, tecnológicas y de ingeniería, ya que las pruebas integradas de precursores a gran escala son casi por definición imposibles.</a:t>
            </a:r>
            <a:endParaRPr lang="es-ES" sz="2000" kern="100" dirty="0">
              <a:effectLst/>
              <a:latin typeface="Aptos" panose="020B0004020202020204" pitchFamily="34" charset="0"/>
              <a:ea typeface="Aptos" panose="020B0004020202020204" pitchFamily="34" charset="0"/>
              <a:cs typeface="Arial" panose="020B0604020202020204" pitchFamily="34" charset="0"/>
            </a:endParaRPr>
          </a:p>
          <a:p>
            <a:pPr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La estrategia digital de STEP se basa en la visión de un gemelo digital de toda la planta.</a:t>
            </a:r>
            <a:endParaRPr lang="es-ES" sz="2000" kern="100" dirty="0">
              <a:effectLst/>
              <a:latin typeface="Aptos" panose="020B0004020202020204" pitchFamily="34" charset="0"/>
              <a:ea typeface="Aptos" panose="020B0004020202020204" pitchFamily="34" charset="0"/>
              <a:cs typeface="Arial" panose="020B0604020202020204" pitchFamily="34" charset="0"/>
            </a:endParaRPr>
          </a:p>
          <a:p>
            <a:pPr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Esto evolucionará a partir de la sombra digital actual de códigos y flujos de trabajo de arquitectura de sistemas complejos y estará respaldado por el desarrollo de capacidades en plasma, simulación de materiales e ingeniería, gestión de datos, control avanzado, ciberseguridad industrial, regulación, tecnologías digitales y disciplinas digitales relacionadas.</a:t>
            </a:r>
            <a:endParaRPr lang="es-ES" sz="2000" kern="100" dirty="0">
              <a:effectLst/>
              <a:latin typeface="Aptos" panose="020B0004020202020204" pitchFamily="34" charset="0"/>
              <a:ea typeface="Aptos" panose="020B0004020202020204" pitchFamily="34" charset="0"/>
              <a:cs typeface="Arial" panose="020B0604020202020204" pitchFamily="34" charset="0"/>
            </a:endParaRPr>
          </a:p>
          <a:p>
            <a:pPr marR="0" algn="just">
              <a:lnSpc>
                <a:spcPct val="107000"/>
              </a:lnSpc>
              <a:spcBef>
                <a:spcPts val="0"/>
              </a:spcBef>
              <a:spcAft>
                <a:spcPts val="800"/>
              </a:spcAft>
            </a:pPr>
            <a:r>
              <a:rPr lang="es" sz="2800" kern="100" dirty="0">
                <a:effectLst/>
                <a:latin typeface="Arial" panose="020B0604020202020204" pitchFamily="34" charset="0"/>
                <a:ea typeface="Aptos" panose="020B0004020202020204" pitchFamily="34" charset="0"/>
                <a:cs typeface="Arial" panose="020B0604020202020204" pitchFamily="34" charset="0"/>
              </a:rPr>
              <a:t>Estas capacidades ayudarán a abordar los desafíos clave de gestionar la complejidad y la cantidad de información, mejorar la confiabilidad y la solidez de la sombra digital actual y desarrollar una comprensión de su validez y desempeño.</a:t>
            </a:r>
            <a:endParaRPr lang="es-ES" sz="20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1200"/>
              </a:spcBef>
              <a:spcAft>
                <a:spcPts val="0"/>
              </a:spcAft>
              <a:buFont typeface="+mj-lt"/>
              <a:buAutoNum type="arabicParenBoth" startAt="3"/>
            </a:pPr>
            <a:r>
              <a:rPr lang="es" sz="2500" kern="100" dirty="0">
                <a:effectLst/>
                <a:latin typeface="Aptos" panose="020B0004020202020204" pitchFamily="34" charset="0"/>
                <a:ea typeface="Aptos" panose="020B0004020202020204" pitchFamily="34" charset="0"/>
                <a:cs typeface="Arial" panose="020B0604020202020204" pitchFamily="34" charset="0"/>
              </a:rPr>
              <a:t>VUCA: Modelo de gestión del entorno volátil, incierto, complejo y ambiguo</a:t>
            </a:r>
            <a:endParaRPr lang="es-ES" sz="2500" kern="100" dirty="0">
              <a:effectLst/>
              <a:latin typeface="Aptos" panose="020B0004020202020204" pitchFamily="34" charset="0"/>
              <a:ea typeface="Aptos" panose="020B0004020202020204" pitchFamily="34" charset="0"/>
              <a:cs typeface="Arial" panose="020B0604020202020204" pitchFamily="34" charset="0"/>
            </a:endParaRPr>
          </a:p>
          <a:p>
            <a:pPr marL="0" indent="0">
              <a:buNone/>
            </a:pPr>
            <a:endParaRPr lang="es-ES" dirty="0"/>
          </a:p>
        </p:txBody>
      </p:sp>
      <p:sp>
        <p:nvSpPr>
          <p:cNvPr id="6" name="Slide Number Placeholder 5">
            <a:extLst>
              <a:ext uri="{FF2B5EF4-FFF2-40B4-BE49-F238E27FC236}">
                <a16:creationId xmlns:a16="http://schemas.microsoft.com/office/drawing/2014/main" id="{214BD183-AC18-1DC1-6AE4-8AEA18169B51}"/>
              </a:ext>
            </a:extLst>
          </p:cNvPr>
          <p:cNvSpPr>
            <a:spLocks noGrp="1"/>
          </p:cNvSpPr>
          <p:nvPr>
            <p:ph type="sldNum" sz="quarter" idx="12"/>
          </p:nvPr>
        </p:nvSpPr>
        <p:spPr/>
        <p:txBody>
          <a:bodyPr/>
          <a:lstStyle/>
          <a:p>
            <a:fld id="{55FCEEC9-82A2-4BB3-AB98-D18095280961}" type="slidenum">
              <a:rPr lang="en-US" smtClean="0"/>
              <a:t>21</a:t>
            </a:fld>
            <a:endParaRPr lang="en-US"/>
          </a:p>
        </p:txBody>
      </p:sp>
      <p:sp>
        <p:nvSpPr>
          <p:cNvPr id="7" name="TextBox 7">
            <a:extLst>
              <a:ext uri="{FF2B5EF4-FFF2-40B4-BE49-F238E27FC236}">
                <a16:creationId xmlns:a16="http://schemas.microsoft.com/office/drawing/2014/main" id="{D5A73603-D49D-D9AF-C42F-8E46293F3A35}"/>
              </a:ext>
            </a:extLst>
          </p:cNvPr>
          <p:cNvSpPr txBox="1"/>
          <p:nvPr/>
        </p:nvSpPr>
        <p:spPr>
          <a:xfrm>
            <a:off x="2970068" y="557646"/>
            <a:ext cx="5570220" cy="472440"/>
          </a:xfrm>
          <a:prstGeom prst="rect">
            <a:avLst/>
          </a:prstGeom>
          <a:noFill/>
        </p:spPr>
        <p:txBody>
          <a:bodyPr wrap="square">
            <a:noAutofit/>
          </a:bodyPr>
          <a:lstStyle/>
          <a:p>
            <a:pPr marL="571500" marR="0" indent="-571500" algn="ctr">
              <a:lnSpc>
                <a:spcPct val="106000"/>
              </a:lnSpc>
              <a:spcBef>
                <a:spcPts val="0"/>
              </a:spcBef>
              <a:spcAft>
                <a:spcPts val="800"/>
              </a:spcAft>
            </a:pPr>
            <a:r>
              <a:rPr lang="es" sz="20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15 - </a:t>
            </a: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Digital: Acelerando el viaje</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b="1" u="none" strike="noStrike"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FF8E915F-A347-0D9E-FA8C-E42C05E05DB4}"/>
              </a:ext>
            </a:extLst>
          </p:cNvPr>
          <p:cNvSpPr>
            <a:spLocks noGrp="1"/>
          </p:cNvSpPr>
          <p:nvPr>
            <p:ph type="dt" sz="half" idx="10"/>
          </p:nvPr>
        </p:nvSpPr>
        <p:spPr>
          <a:xfrm>
            <a:off x="838200" y="6356350"/>
            <a:ext cx="1292352" cy="365125"/>
          </a:xfrm>
        </p:spPr>
        <p:txBody>
          <a:bodyPr/>
          <a:lstStyle/>
          <a:p>
            <a:r>
              <a:rPr lang="es" dirty="0"/>
              <a:t>Noviembre 2024</a:t>
            </a:r>
          </a:p>
        </p:txBody>
      </p:sp>
      <p:sp>
        <p:nvSpPr>
          <p:cNvPr id="5" name="Footer Placeholder 4">
            <a:extLst>
              <a:ext uri="{FF2B5EF4-FFF2-40B4-BE49-F238E27FC236}">
                <a16:creationId xmlns:a16="http://schemas.microsoft.com/office/drawing/2014/main" id="{411834FF-452B-3E27-5C58-2287A7D41D01}"/>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3464400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0CA162-636A-FDDF-B74D-87B780C4392C}"/>
              </a:ext>
            </a:extLst>
          </p:cNvPr>
          <p:cNvSpPr>
            <a:spLocks noGrp="1"/>
          </p:cNvSpPr>
          <p:nvPr>
            <p:ph idx="1"/>
          </p:nvPr>
        </p:nvSpPr>
        <p:spPr>
          <a:xfrm>
            <a:off x="771698" y="1575607"/>
            <a:ext cx="10515600" cy="4361789"/>
          </a:xfrm>
        </p:spPr>
        <p:txBody>
          <a:bodyPr>
            <a:normAutofit fontScale="77500" lnSpcReduction="20000"/>
          </a:bodyPr>
          <a:lstStyle/>
          <a:p>
            <a:pPr marR="0" algn="just">
              <a:lnSpc>
                <a:spcPct val="107000"/>
              </a:lnSpc>
              <a:spcBef>
                <a:spcPts val="1200"/>
              </a:spcBef>
              <a:spcAft>
                <a:spcPts val="0"/>
              </a:spcAft>
            </a:pPr>
            <a:r>
              <a:rPr lang="es" sz="2800" kern="100" dirty="0">
                <a:effectLst/>
                <a:latin typeface="Arial" panose="020B0604020202020204" pitchFamily="34" charset="0"/>
                <a:ea typeface="Aptos" panose="020B0004020202020204" pitchFamily="34" charset="0"/>
                <a:cs typeface="Arial" panose="020B0604020202020204" pitchFamily="34" charset="0"/>
              </a:rPr>
              <a:t>Si bien no es posible, ni siquiera útil, realizar un análisis detallado y muy preciso de los costos del ciclo de vida durante la fase de diseño conceptual, esta fase de diseño inicial sigue siendo la fase más crítica del programa, donde el enfoque en los costos puede impulsar reducciones a largo plazo e impactar los costos del ciclo de vida a un alto nivel.</a:t>
            </a:r>
            <a:endParaRPr lang="es-ES" sz="1600" kern="100" dirty="0">
              <a:effectLst/>
              <a:latin typeface="Aptos" panose="020B0004020202020204" pitchFamily="34" charset="0"/>
              <a:ea typeface="Aptos" panose="020B0004020202020204" pitchFamily="34" charset="0"/>
              <a:cs typeface="Arial" panose="020B0604020202020204" pitchFamily="34" charset="0"/>
            </a:endParaRPr>
          </a:p>
          <a:p>
            <a:pPr marR="0" algn="just">
              <a:lnSpc>
                <a:spcPct val="107000"/>
              </a:lnSpc>
              <a:spcBef>
                <a:spcPts val="1200"/>
              </a:spcBef>
              <a:spcAft>
                <a:spcPts val="0"/>
              </a:spcAft>
            </a:pPr>
            <a:r>
              <a:rPr lang="es" sz="2800" kern="100" dirty="0">
                <a:effectLst/>
                <a:latin typeface="Arial" panose="020B0604020202020204" pitchFamily="34" charset="0"/>
                <a:ea typeface="Aptos" panose="020B0004020202020204" pitchFamily="34" charset="0"/>
                <a:cs typeface="Arial" panose="020B0604020202020204" pitchFamily="34" charset="0"/>
              </a:rPr>
              <a:t>En consecuencia, se utilizan métodos de estimación apropiados para estos diseños en etapas iniciales y lecciones aprendidas de otras industrias para fundamentar las decisiones de diseño y garantizar que los costos sean parte del análisis general de opciones.</a:t>
            </a:r>
            <a:endParaRPr lang="es-ES" sz="1600" kern="100" dirty="0">
              <a:effectLst/>
              <a:latin typeface="Aptos" panose="020B0004020202020204" pitchFamily="34" charset="0"/>
              <a:ea typeface="Aptos" panose="020B0004020202020204" pitchFamily="34" charset="0"/>
              <a:cs typeface="Arial" panose="020B0604020202020204" pitchFamily="34" charset="0"/>
            </a:endParaRPr>
          </a:p>
          <a:p>
            <a:pPr marR="0" algn="just">
              <a:lnSpc>
                <a:spcPct val="107000"/>
              </a:lnSpc>
              <a:spcBef>
                <a:spcPts val="1200"/>
              </a:spcBef>
              <a:spcAft>
                <a:spcPts val="0"/>
              </a:spcAft>
            </a:pPr>
            <a:r>
              <a:rPr lang="es" sz="2800" kern="100" dirty="0">
                <a:effectLst/>
                <a:latin typeface="Arial" panose="020B0604020202020204" pitchFamily="34" charset="0"/>
                <a:ea typeface="Aptos" panose="020B0004020202020204" pitchFamily="34" charset="0"/>
                <a:cs typeface="Arial" panose="020B0604020202020204" pitchFamily="34" charset="0"/>
              </a:rPr>
              <a:t>Por lo tanto, si bien la estimación del costo general del programa es demasiado inmadura para ser un indicador confiable de los costos finales del programa, se han realizado esfuerzos importantes para comprender los principales impulsores de costos y tomar medidas para que el diseño STEP sea lo más rentable posible.</a:t>
            </a:r>
            <a:endParaRPr lang="es-ES" sz="1600" kern="100" dirty="0">
              <a:effectLst/>
              <a:latin typeface="Aptos" panose="020B0004020202020204" pitchFamily="34" charset="0"/>
              <a:ea typeface="Aptos" panose="020B0004020202020204" pitchFamily="34" charset="0"/>
              <a:cs typeface="Arial" panose="020B0604020202020204" pitchFamily="34" charset="0"/>
            </a:endParaRPr>
          </a:p>
          <a:p>
            <a:pPr marL="0" indent="0">
              <a:buNone/>
            </a:pPr>
            <a:endParaRPr lang="es-ES" dirty="0"/>
          </a:p>
        </p:txBody>
      </p:sp>
      <p:sp>
        <p:nvSpPr>
          <p:cNvPr id="6" name="Slide Number Placeholder 5">
            <a:extLst>
              <a:ext uri="{FF2B5EF4-FFF2-40B4-BE49-F238E27FC236}">
                <a16:creationId xmlns:a16="http://schemas.microsoft.com/office/drawing/2014/main" id="{A906EEFD-AEF4-B522-701C-4F5406DDF0BB}"/>
              </a:ext>
            </a:extLst>
          </p:cNvPr>
          <p:cNvSpPr>
            <a:spLocks noGrp="1"/>
          </p:cNvSpPr>
          <p:nvPr>
            <p:ph type="sldNum" sz="quarter" idx="12"/>
          </p:nvPr>
        </p:nvSpPr>
        <p:spPr/>
        <p:txBody>
          <a:bodyPr/>
          <a:lstStyle/>
          <a:p>
            <a:fld id="{55FCEEC9-82A2-4BB3-AB98-D18095280961}" type="slidenum">
              <a:rPr lang="en-US" smtClean="0"/>
              <a:t>22</a:t>
            </a:fld>
            <a:endParaRPr lang="en-US"/>
          </a:p>
        </p:txBody>
      </p:sp>
      <p:sp>
        <p:nvSpPr>
          <p:cNvPr id="7" name="TextBox 7">
            <a:extLst>
              <a:ext uri="{FF2B5EF4-FFF2-40B4-BE49-F238E27FC236}">
                <a16:creationId xmlns:a16="http://schemas.microsoft.com/office/drawing/2014/main" id="{07375217-A9F0-CB37-B0A2-724AA0CEBAC6}"/>
              </a:ext>
            </a:extLst>
          </p:cNvPr>
          <p:cNvSpPr txBox="1"/>
          <p:nvPr/>
        </p:nvSpPr>
        <p:spPr>
          <a:xfrm>
            <a:off x="2434533" y="920604"/>
            <a:ext cx="6574790" cy="472440"/>
          </a:xfrm>
          <a:prstGeom prst="rect">
            <a:avLst/>
          </a:prstGeom>
          <a:noFill/>
        </p:spPr>
        <p:txBody>
          <a:bodyPr wrap="square">
            <a:noAutofit/>
          </a:bodyPr>
          <a:lstStyle/>
          <a:p>
            <a:pPr marL="571500" marR="0" indent="-571500" algn="ctr">
              <a:lnSpc>
                <a:spcPct val="106000"/>
              </a:lnSpc>
              <a:spcBef>
                <a:spcPts val="0"/>
              </a:spcBef>
              <a:spcAft>
                <a:spcPts val="800"/>
              </a:spcAft>
            </a:pPr>
            <a:r>
              <a:rPr lang="es" sz="20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16 - </a:t>
            </a: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Optimización de costos del programa STEP</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b="1" u="none" strike="noStrike"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2B4DA06C-E298-5AE2-E6CA-B6430A62439C}"/>
              </a:ext>
            </a:extLst>
          </p:cNvPr>
          <p:cNvSpPr>
            <a:spLocks noGrp="1"/>
          </p:cNvSpPr>
          <p:nvPr>
            <p:ph type="dt" sz="half" idx="10"/>
          </p:nvPr>
        </p:nvSpPr>
        <p:spPr>
          <a:xfrm>
            <a:off x="838200" y="6356350"/>
            <a:ext cx="1292352" cy="365125"/>
          </a:xfrm>
        </p:spPr>
        <p:txBody>
          <a:bodyPr/>
          <a:lstStyle/>
          <a:p>
            <a:r>
              <a:rPr lang="es" dirty="0"/>
              <a:t>Noviembre 2024</a:t>
            </a:r>
          </a:p>
        </p:txBody>
      </p:sp>
      <p:sp>
        <p:nvSpPr>
          <p:cNvPr id="5" name="Footer Placeholder 4">
            <a:extLst>
              <a:ext uri="{FF2B5EF4-FFF2-40B4-BE49-F238E27FC236}">
                <a16:creationId xmlns:a16="http://schemas.microsoft.com/office/drawing/2014/main" id="{AA671BA7-6C77-6A85-1EC3-9DF03BEC51E6}"/>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18926534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150DB2-98FD-C3BC-8BDD-8BDB63A4B0DA}"/>
              </a:ext>
            </a:extLst>
          </p:cNvPr>
          <p:cNvSpPr>
            <a:spLocks noGrp="1"/>
          </p:cNvSpPr>
          <p:nvPr>
            <p:ph idx="1"/>
          </p:nvPr>
        </p:nvSpPr>
        <p:spPr>
          <a:xfrm>
            <a:off x="838200" y="1825625"/>
            <a:ext cx="10515600" cy="4043160"/>
          </a:xfrm>
        </p:spPr>
        <p:txBody>
          <a:bodyPr>
            <a:normAutofit fontScale="55000" lnSpcReduction="20000"/>
          </a:bodyPr>
          <a:lstStyle/>
          <a:p>
            <a:pPr marR="0" algn="just">
              <a:lnSpc>
                <a:spcPct val="107000"/>
              </a:lnSpc>
              <a:spcBef>
                <a:spcPts val="1200"/>
              </a:spcBef>
              <a:spcAft>
                <a:spcPts val="0"/>
              </a:spcAft>
            </a:pPr>
            <a:r>
              <a:rPr lang="es" sz="2800" kern="100" dirty="0">
                <a:effectLst/>
                <a:latin typeface="Arial" panose="020B0604020202020204" pitchFamily="34" charset="0"/>
                <a:ea typeface="Aptos" panose="020B0004020202020204" pitchFamily="34" charset="0"/>
                <a:cs typeface="Arial" panose="020B0604020202020204" pitchFamily="34" charset="0"/>
              </a:rPr>
              <a:t>Diseñar, ejecutar y gestionar un proyecto de infraestructura a gran escala es, en el mejor de los casos, un desafío.</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R="0" algn="just">
              <a:lnSpc>
                <a:spcPct val="107000"/>
              </a:lnSpc>
              <a:spcBef>
                <a:spcPts val="1200"/>
              </a:spcBef>
              <a:spcAft>
                <a:spcPts val="0"/>
              </a:spcAft>
            </a:pPr>
            <a:r>
              <a:rPr lang="es" sz="2800" kern="100" dirty="0">
                <a:effectLst/>
                <a:latin typeface="Arial" panose="020B0604020202020204" pitchFamily="34" charset="0"/>
                <a:ea typeface="Aptos" panose="020B0004020202020204" pitchFamily="34" charset="0"/>
                <a:cs typeface="Arial" panose="020B0604020202020204" pitchFamily="34" charset="0"/>
              </a:rPr>
              <a:t>prototipo de planta de energía (SPP) con Tokamak </a:t>
            </a:r>
            <a:r>
              <a:rPr lang="es" sz="2800" kern="100" dirty="0" err="1">
                <a:effectLst/>
                <a:latin typeface="Arial" panose="020B0604020202020204" pitchFamily="34" charset="0"/>
                <a:ea typeface="Aptos" panose="020B0004020202020204" pitchFamily="34" charset="0"/>
                <a:cs typeface="Arial" panose="020B0604020202020204" pitchFamily="34" charset="0"/>
              </a:rPr>
              <a:t>esférico para producción de energía </a:t>
            </a:r>
            <a:r>
              <a:rPr lang="es" sz="2800" kern="100" dirty="0">
                <a:effectLst/>
                <a:latin typeface="Arial" panose="020B0604020202020204" pitchFamily="34" charset="0"/>
                <a:ea typeface="Aptos" panose="020B0004020202020204" pitchFamily="34" charset="0"/>
                <a:cs typeface="Arial" panose="020B0604020202020204" pitchFamily="34" charset="0"/>
              </a:rPr>
              <a:t>(STEP), los desafíos han aumentado drásticamente. Además de ser un proyecto de infraestructura a gran escala, es un </a:t>
            </a:r>
            <a:r>
              <a:rPr lang="es" sz="2800" kern="100" dirty="0" err="1">
                <a:effectLst/>
                <a:latin typeface="Arial" panose="020B0604020202020204" pitchFamily="34" charset="0"/>
                <a:ea typeface="Aptos" panose="020B0004020202020204" pitchFamily="34" charset="0"/>
                <a:cs typeface="Arial" panose="020B0604020202020204" pitchFamily="34" charset="0"/>
              </a:rPr>
              <a:t>demostrador </a:t>
            </a:r>
            <a:r>
              <a:rPr lang="es" sz="2800" kern="100" dirty="0">
                <a:effectLst/>
                <a:latin typeface="Arial" panose="020B0604020202020204" pitchFamily="34" charset="0"/>
                <a:ea typeface="Aptos" panose="020B0004020202020204" pitchFamily="34" charset="0"/>
                <a:cs typeface="Arial" panose="020B0604020202020204" pitchFamily="34" charset="0"/>
              </a:rPr>
              <a:t>de tecnología de vanguardia y el primero en su tipo (FOAK) .</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R="0" algn="just">
              <a:lnSpc>
                <a:spcPct val="107000"/>
              </a:lnSpc>
              <a:spcBef>
                <a:spcPts val="1200"/>
              </a:spcBef>
              <a:spcAft>
                <a:spcPts val="0"/>
              </a:spcAft>
            </a:pPr>
            <a:r>
              <a:rPr lang="es" sz="2800" kern="100" dirty="0">
                <a:effectLst/>
                <a:latin typeface="Arial" panose="020B0604020202020204" pitchFamily="34" charset="0"/>
                <a:ea typeface="Aptos" panose="020B0004020202020204" pitchFamily="34" charset="0"/>
                <a:cs typeface="Arial" panose="020B0604020202020204" pitchFamily="34" charset="0"/>
              </a:rPr>
              <a:t>Los equipos de diseño trabajan en un entorno volátil, incierto, complejo y ambiguo, donde la tecnología emerge, madura y cambia constantemente.</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R="0" algn="just">
              <a:lnSpc>
                <a:spcPct val="107000"/>
              </a:lnSpc>
              <a:spcBef>
                <a:spcPts val="1200"/>
              </a:spcBef>
              <a:spcAft>
                <a:spcPts val="0"/>
              </a:spcAft>
            </a:pPr>
            <a:r>
              <a:rPr lang="es" sz="2800" kern="100" dirty="0">
                <a:effectLst/>
                <a:latin typeface="Arial" panose="020B0604020202020204" pitchFamily="34" charset="0"/>
                <a:ea typeface="Aptos" panose="020B0004020202020204" pitchFamily="34" charset="0"/>
                <a:cs typeface="Arial" panose="020B0604020202020204" pitchFamily="34" charset="0"/>
              </a:rPr>
              <a:t>STEP será diferente a cualquier otra planta eléctrica jamás construida y requerirá el desarrollo de nuevas tecnologías y capacidades, pero también un nuevo enfoque para la planificación y la maduración del diseño.</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R="0" algn="just">
              <a:lnSpc>
                <a:spcPct val="107000"/>
              </a:lnSpc>
              <a:spcBef>
                <a:spcPts val="1200"/>
              </a:spcBef>
              <a:spcAft>
                <a:spcPts val="0"/>
              </a:spcAft>
            </a:pPr>
            <a:r>
              <a:rPr lang="es" sz="2800" kern="100" dirty="0">
                <a:effectLst/>
                <a:latin typeface="Arial" panose="020B0604020202020204" pitchFamily="34" charset="0"/>
                <a:ea typeface="Aptos" panose="020B0004020202020204" pitchFamily="34" charset="0"/>
                <a:cs typeface="Arial" panose="020B0604020202020204" pitchFamily="34" charset="0"/>
              </a:rPr>
              <a:t>Al adoptar una visión holística del ciclo de vida de la ingeniería desde el principio, el programa estará mejor posicionado para ofrecer un SPP que sea adecuado para su propósito y pueda usarse para demostrar un camino hacia la máxima viabilidad comercial para plantas de energía posteriores.</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a:p>
            <a:pPr marR="0" algn="just">
              <a:lnSpc>
                <a:spcPct val="107000"/>
              </a:lnSpc>
              <a:spcBef>
                <a:spcPts val="1200"/>
              </a:spcBef>
              <a:spcAft>
                <a:spcPts val="0"/>
              </a:spcAft>
            </a:pPr>
            <a:r>
              <a:rPr lang="es" sz="2800" kern="100" dirty="0">
                <a:effectLst/>
                <a:latin typeface="Arial" panose="020B0604020202020204" pitchFamily="34" charset="0"/>
                <a:ea typeface="Aptos" panose="020B0004020202020204" pitchFamily="34" charset="0"/>
                <a:cs typeface="Arial" panose="020B0604020202020204" pitchFamily="34" charset="0"/>
              </a:rPr>
              <a:t>Se examinarán los principales desafíos relacionados con el desarrollo de una planta de energía de fusión FOAK y se analizará en detalle cómo el equipo STEP está desarrollando las capacidades y la planificación necesarias para garantizar la entrega exitosa de la SPP.</a:t>
            </a:r>
            <a:endParaRPr lang="es-ES" sz="18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0FC6E889-B9CD-2144-0B64-B1D5E9E4E5C0}"/>
              </a:ext>
            </a:extLst>
          </p:cNvPr>
          <p:cNvSpPr>
            <a:spLocks noGrp="1"/>
          </p:cNvSpPr>
          <p:nvPr>
            <p:ph type="sldNum" sz="quarter" idx="12"/>
          </p:nvPr>
        </p:nvSpPr>
        <p:spPr/>
        <p:txBody>
          <a:bodyPr/>
          <a:lstStyle/>
          <a:p>
            <a:fld id="{55FCEEC9-82A2-4BB3-AB98-D18095280961}" type="slidenum">
              <a:rPr lang="en-US" smtClean="0"/>
              <a:t>23</a:t>
            </a:fld>
            <a:endParaRPr lang="en-US"/>
          </a:p>
        </p:txBody>
      </p:sp>
      <p:sp>
        <p:nvSpPr>
          <p:cNvPr id="7" name="TextBox 7">
            <a:extLst>
              <a:ext uri="{FF2B5EF4-FFF2-40B4-BE49-F238E27FC236}">
                <a16:creationId xmlns:a16="http://schemas.microsoft.com/office/drawing/2014/main" id="{73BD4D69-2FDB-F3C4-3449-78FF30C62648}"/>
              </a:ext>
            </a:extLst>
          </p:cNvPr>
          <p:cNvSpPr txBox="1"/>
          <p:nvPr/>
        </p:nvSpPr>
        <p:spPr>
          <a:xfrm>
            <a:off x="1879947" y="681037"/>
            <a:ext cx="7983220" cy="755650"/>
          </a:xfrm>
          <a:prstGeom prst="rect">
            <a:avLst/>
          </a:prstGeom>
          <a:noFill/>
        </p:spPr>
        <p:txBody>
          <a:bodyPr wrap="square">
            <a:noAutofit/>
          </a:bodyPr>
          <a:lstStyle/>
          <a:p>
            <a:pPr marL="571500" marR="0" indent="-571500" algn="ctr">
              <a:lnSpc>
                <a:spcPct val="106000"/>
              </a:lnSpc>
              <a:spcBef>
                <a:spcPts val="0"/>
              </a:spcBef>
              <a:spcAft>
                <a:spcPts val="800"/>
              </a:spcAft>
            </a:pPr>
            <a:r>
              <a:rPr lang="es" sz="20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17 - </a:t>
            </a: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Maduración del diseño: Desafíos en la maduración de una planta de energía de fusión, la primera de su tipo</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kern="100" dirty="0">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571500" marR="0" indent="-571500" algn="ctr">
              <a:lnSpc>
                <a:spcPct val="106000"/>
              </a:lnSpc>
              <a:spcBef>
                <a:spcPts val="0"/>
              </a:spcBef>
              <a:spcAft>
                <a:spcPts val="800"/>
              </a:spcAft>
            </a:pPr>
            <a:r>
              <a:rPr lang="es" sz="2000" b="1" u="none" strike="noStrike"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046D3564-DC4B-D349-8427-9F6C834D26D0}"/>
              </a:ext>
            </a:extLst>
          </p:cNvPr>
          <p:cNvSpPr>
            <a:spLocks noGrp="1"/>
          </p:cNvSpPr>
          <p:nvPr>
            <p:ph type="dt" sz="half" idx="10"/>
          </p:nvPr>
        </p:nvSpPr>
        <p:spPr>
          <a:xfrm>
            <a:off x="838200" y="6356350"/>
            <a:ext cx="1292352" cy="365125"/>
          </a:xfrm>
        </p:spPr>
        <p:txBody>
          <a:bodyPr/>
          <a:lstStyle/>
          <a:p>
            <a:r>
              <a:rPr lang="es" dirty="0"/>
              <a:t>Noviembre 2024</a:t>
            </a:r>
          </a:p>
        </p:txBody>
      </p:sp>
      <p:sp>
        <p:nvSpPr>
          <p:cNvPr id="5" name="Footer Placeholder 4">
            <a:extLst>
              <a:ext uri="{FF2B5EF4-FFF2-40B4-BE49-F238E27FC236}">
                <a16:creationId xmlns:a16="http://schemas.microsoft.com/office/drawing/2014/main" id="{EE740CAF-7D44-B22B-ED64-8C7E8441CB41}"/>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35924540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9BE8DC-538A-8BD9-18CA-DAFF8636C9D4}"/>
              </a:ext>
            </a:extLst>
          </p:cNvPr>
          <p:cNvSpPr>
            <a:spLocks noGrp="1"/>
          </p:cNvSpPr>
          <p:nvPr>
            <p:ph idx="1"/>
          </p:nvPr>
        </p:nvSpPr>
        <p:spPr>
          <a:xfrm>
            <a:off x="838200" y="1895301"/>
            <a:ext cx="10515600" cy="2335877"/>
          </a:xfrm>
        </p:spPr>
        <p:txBody>
          <a:bodyPr/>
          <a:lstStyle/>
          <a:p>
            <a:pPr marL="0" indent="0" algn="ctr">
              <a:buNone/>
            </a:pPr>
            <a:endParaRPr lang="en-US" dirty="0"/>
          </a:p>
          <a:p>
            <a:pPr marL="0" indent="0" algn="ctr">
              <a:buNone/>
            </a:pPr>
            <a:endParaRPr lang="en-US" dirty="0"/>
          </a:p>
          <a:p>
            <a:pPr marL="0" indent="0" algn="ctr">
              <a:buNone/>
            </a:pPr>
            <a:r>
              <a:rPr lang="es" sz="3200" b="1" dirty="0"/>
              <a:t>GRACIAS POR SU PARTICIPACIÓN</a:t>
            </a:r>
          </a:p>
        </p:txBody>
      </p:sp>
      <p:sp>
        <p:nvSpPr>
          <p:cNvPr id="6" name="Slide Number Placeholder 5">
            <a:extLst>
              <a:ext uri="{FF2B5EF4-FFF2-40B4-BE49-F238E27FC236}">
                <a16:creationId xmlns:a16="http://schemas.microsoft.com/office/drawing/2014/main" id="{BA3A1798-79EE-12FB-F973-C1CDCCF7182D}"/>
              </a:ext>
            </a:extLst>
          </p:cNvPr>
          <p:cNvSpPr>
            <a:spLocks noGrp="1"/>
          </p:cNvSpPr>
          <p:nvPr>
            <p:ph type="sldNum" sz="quarter" idx="12"/>
          </p:nvPr>
        </p:nvSpPr>
        <p:spPr/>
        <p:txBody>
          <a:bodyPr/>
          <a:lstStyle/>
          <a:p>
            <a:fld id="{55FCEEC9-82A2-4BB3-AB98-D18095280961}" type="slidenum">
              <a:rPr lang="en-US" smtClean="0"/>
              <a:t>24</a:t>
            </a:fld>
            <a:endParaRPr lang="en-US"/>
          </a:p>
        </p:txBody>
      </p:sp>
      <p:sp>
        <p:nvSpPr>
          <p:cNvPr id="9" name="Footer Placeholder 4">
            <a:extLst>
              <a:ext uri="{FF2B5EF4-FFF2-40B4-BE49-F238E27FC236}">
                <a16:creationId xmlns:a16="http://schemas.microsoft.com/office/drawing/2014/main" id="{810AE859-FB2D-23FA-7913-F7E6884078AF}"/>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
        <p:nvSpPr>
          <p:cNvPr id="4" name="Date Placeholder 3">
            <a:extLst>
              <a:ext uri="{FF2B5EF4-FFF2-40B4-BE49-F238E27FC236}">
                <a16:creationId xmlns:a16="http://schemas.microsoft.com/office/drawing/2014/main" id="{D24961EC-4DCC-EBC0-4143-F8682DDE306F}"/>
              </a:ext>
            </a:extLst>
          </p:cNvPr>
          <p:cNvSpPr>
            <a:spLocks noGrp="1"/>
          </p:cNvSpPr>
          <p:nvPr>
            <p:ph type="dt" sz="half" idx="10"/>
          </p:nvPr>
        </p:nvSpPr>
        <p:spPr>
          <a:xfrm>
            <a:off x="838200" y="6356350"/>
            <a:ext cx="1292352" cy="365125"/>
          </a:xfrm>
        </p:spPr>
        <p:txBody>
          <a:bodyPr/>
          <a:lstStyle/>
          <a:p>
            <a:r>
              <a:rPr lang="es" dirty="0"/>
              <a:t>Noviembre 2024</a:t>
            </a:r>
          </a:p>
        </p:txBody>
      </p:sp>
    </p:spTree>
    <p:extLst>
      <p:ext uri="{BB962C8B-B14F-4D97-AF65-F5344CB8AC3E}">
        <p14:creationId xmlns:p14="http://schemas.microsoft.com/office/powerpoint/2010/main" val="1206689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5BC220D-1C83-3645-54BE-D42453E58F8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FCEEC9-82A2-4BB3-AB98-D18095280961}" type="slidenum">
              <a:rPr kumimoji="0" lang="en-US" sz="1200" b="0" i="0" u="none" strike="noStrike" kern="1200" cap="none" spc="0" normalizeH="0" baseline="0" noProof="0" smtClean="0">
                <a:ln>
                  <a:noFill/>
                </a:ln>
                <a:solidFill>
                  <a:prstClr val="black">
                    <a:tint val="75000"/>
                  </a:prstClr>
                </a:solidFill>
                <a:effectLst/>
                <a:uLnTx/>
                <a:uFillTx/>
                <a:latin typeface="Sylfaen" panose="010A0502050306030303"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tint val="75000"/>
                </a:prstClr>
              </a:solidFill>
              <a:effectLst/>
              <a:uLnTx/>
              <a:uFillTx/>
              <a:latin typeface="Sylfaen" panose="010A0502050306030303" pitchFamily="18" charset="0"/>
              <a:ea typeface="+mn-ea"/>
              <a:cs typeface="+mn-cs"/>
            </a:endParaRPr>
          </a:p>
        </p:txBody>
      </p:sp>
      <p:sp>
        <p:nvSpPr>
          <p:cNvPr id="3" name="Title 1">
            <a:extLst>
              <a:ext uri="{FF2B5EF4-FFF2-40B4-BE49-F238E27FC236}">
                <a16:creationId xmlns:a16="http://schemas.microsoft.com/office/drawing/2014/main" id="{1FB128E4-1F59-569C-1E8B-7CF1181F4300}"/>
              </a:ext>
            </a:extLst>
          </p:cNvPr>
          <p:cNvSpPr txBox="1">
            <a:spLocks/>
          </p:cNvSpPr>
          <p:nvPr/>
        </p:nvSpPr>
        <p:spPr>
          <a:xfrm>
            <a:off x="1651518" y="580580"/>
            <a:ext cx="7576457" cy="58574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algn="ctr">
              <a:lnSpc>
                <a:spcPct val="107000"/>
              </a:lnSpc>
              <a:spcBef>
                <a:spcPts val="0"/>
              </a:spcBef>
              <a:spcAft>
                <a:spcPts val="800"/>
              </a:spcAft>
            </a:pPr>
            <a:r>
              <a:rPr lang="es" sz="2000" b="1" dirty="0">
                <a:solidFill>
                  <a:srgbClr val="000000"/>
                </a:solidFill>
                <a:effectLst/>
                <a:latin typeface="Arial" panose="020B0604020202020204" pitchFamily="34" charset="0"/>
                <a:ea typeface="Calibri" panose="020F0502020204030204" pitchFamily="34" charset="0"/>
              </a:rPr>
              <a:t>1 - </a:t>
            </a:r>
            <a:r>
              <a:rPr lang="es" sz="2000" b="1" u="sng" dirty="0">
                <a:solidFill>
                  <a:srgbClr val="000000"/>
                </a:solidFill>
                <a:effectLst/>
                <a:latin typeface="Arial" panose="020B0604020202020204" pitchFamily="34" charset="0"/>
                <a:ea typeface="Calibri" panose="020F0502020204030204" pitchFamily="34" charset="0"/>
              </a:rPr>
              <a:t>¿Qué son los TOKAMAKS ESFÉRICOS?</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7" name="Footer Placeholder 4">
            <a:extLst>
              <a:ext uri="{FF2B5EF4-FFF2-40B4-BE49-F238E27FC236}">
                <a16:creationId xmlns:a16="http://schemas.microsoft.com/office/drawing/2014/main" id="{B7D3251E-971F-749F-098E-015D081965BB}"/>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
        <p:nvSpPr>
          <p:cNvPr id="4" name="TextBox 3">
            <a:extLst>
              <a:ext uri="{FF2B5EF4-FFF2-40B4-BE49-F238E27FC236}">
                <a16:creationId xmlns:a16="http://schemas.microsoft.com/office/drawing/2014/main" id="{BE822D64-65EF-40A2-1B7E-28FBBED1CB63}"/>
              </a:ext>
            </a:extLst>
          </p:cNvPr>
          <p:cNvSpPr txBox="1"/>
          <p:nvPr/>
        </p:nvSpPr>
        <p:spPr>
          <a:xfrm>
            <a:off x="1873826" y="1655663"/>
            <a:ext cx="8758152" cy="3112199"/>
          </a:xfrm>
          <a:prstGeom prst="rect">
            <a:avLst/>
          </a:prstGeom>
          <a:noFill/>
        </p:spPr>
        <p:txBody>
          <a:bodyPr wrap="square">
            <a:spAutoFit/>
          </a:bodyPr>
          <a:lstStyle/>
          <a:p>
            <a:pPr marL="342900" marR="780415" lvl="0" indent="-342900" algn="just">
              <a:lnSpc>
                <a:spcPct val="107000"/>
              </a:lnSpc>
              <a:spcBef>
                <a:spcPts val="0"/>
              </a:spcBef>
              <a:spcAft>
                <a:spcPts val="1200"/>
              </a:spcAft>
              <a:buFont typeface="Symbol" panose="05050102010706020507" pitchFamily="18" charset="2"/>
              <a:buChar char=""/>
              <a:tabLst>
                <a:tab pos="1600200" algn="l"/>
              </a:tabLst>
            </a:pPr>
            <a:r>
              <a:rPr lang="es" sz="1600" b="1" kern="100" dirty="0">
                <a:effectLst/>
                <a:latin typeface="Arial" panose="020B0604020202020204" pitchFamily="34" charset="0"/>
                <a:ea typeface="Aptos" panose="020B0004020202020204" pitchFamily="34" charset="0"/>
                <a:cs typeface="Arial" panose="020B0604020202020204" pitchFamily="34" charset="0"/>
              </a:rPr>
              <a:t>Los Tokamaks esféricos </a:t>
            </a:r>
            <a:r>
              <a:rPr lang="es" sz="1600" kern="100" dirty="0">
                <a:effectLst/>
                <a:latin typeface="Arial" panose="020B0604020202020204" pitchFamily="34" charset="0"/>
                <a:ea typeface="Aptos" panose="020B0004020202020204" pitchFamily="34" charset="0"/>
                <a:cs typeface="Arial" panose="020B0604020202020204" pitchFamily="34" charset="0"/>
              </a:rPr>
              <a:t>, también llamados </a:t>
            </a:r>
            <a:r>
              <a:rPr lang="es" sz="1600" b="1" kern="100" dirty="0">
                <a:effectLst/>
                <a:latin typeface="Arial" panose="020B0604020202020204" pitchFamily="34" charset="0"/>
                <a:ea typeface="Aptos" panose="020B0004020202020204" pitchFamily="34" charset="0"/>
                <a:cs typeface="Arial" panose="020B0604020202020204" pitchFamily="34" charset="0"/>
              </a:rPr>
              <a:t>Tokamaks compactos </a:t>
            </a:r>
            <a:r>
              <a:rPr lang="es" sz="1600" kern="100" dirty="0">
                <a:effectLst/>
                <a:latin typeface="Arial" panose="020B0604020202020204" pitchFamily="34" charset="0"/>
                <a:ea typeface="Aptos" panose="020B0004020202020204" pitchFamily="34" charset="0"/>
                <a:cs typeface="Arial" panose="020B0604020202020204" pitchFamily="34" charset="0"/>
              </a:rPr>
              <a:t>, tienen una forma más esférica o de manzana con núcleo, en lugar de la forma tradicional de rosquilla, en la que la columna central es más delgada. Este diseño crea un sistema de confinamiento magnético más compacto y eficiente,</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342900" marR="780415" lvl="0" indent="-342900" algn="just">
              <a:lnSpc>
                <a:spcPct val="107000"/>
              </a:lnSpc>
              <a:spcBef>
                <a:spcPts val="1200"/>
              </a:spcBef>
              <a:spcAft>
                <a:spcPts val="1200"/>
              </a:spcAft>
              <a:buFont typeface="Symbol" panose="05050102010706020507" pitchFamily="18" charset="2"/>
              <a:buChar char=""/>
              <a:tabLst>
                <a:tab pos="1600200" algn="l"/>
              </a:tabLst>
            </a:pPr>
            <a:r>
              <a:rPr lang="es" sz="1600" kern="100" dirty="0">
                <a:effectLst/>
                <a:latin typeface="Arial" panose="020B0604020202020204" pitchFamily="34" charset="0"/>
                <a:ea typeface="Aptos" panose="020B0004020202020204" pitchFamily="34" charset="0"/>
                <a:cs typeface="Arial" panose="020B0604020202020204" pitchFamily="34" charset="0"/>
              </a:rPr>
              <a:t>Son más pequeños y compactos.</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342900" marR="780415" lvl="0" indent="-342900" algn="just">
              <a:lnSpc>
                <a:spcPct val="107000"/>
              </a:lnSpc>
              <a:spcBef>
                <a:spcPts val="1200"/>
              </a:spcBef>
              <a:spcAft>
                <a:spcPts val="1200"/>
              </a:spcAft>
              <a:buFont typeface="Symbol" panose="05050102010706020507" pitchFamily="18" charset="2"/>
              <a:buChar char=""/>
              <a:tabLst>
                <a:tab pos="1600200" algn="l"/>
              </a:tabLst>
            </a:pPr>
            <a:r>
              <a:rPr lang="es" sz="1600" kern="100" dirty="0">
                <a:effectLst/>
                <a:latin typeface="Arial" panose="020B0604020202020204" pitchFamily="34" charset="0"/>
                <a:ea typeface="Aptos" panose="020B0004020202020204" pitchFamily="34" charset="0"/>
                <a:cs typeface="Arial" panose="020B0604020202020204" pitchFamily="34" charset="0"/>
              </a:rPr>
              <a:t>Utilizan campos magnéticos más elevados, a menudo habilitados por superconductores avanzados.</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342900" marR="780415" lvl="0" indent="-342900" algn="just">
              <a:lnSpc>
                <a:spcPct val="107000"/>
              </a:lnSpc>
              <a:spcBef>
                <a:spcPts val="1200"/>
              </a:spcBef>
              <a:spcAft>
                <a:spcPts val="600"/>
              </a:spcAft>
              <a:buFont typeface="Symbol" panose="05050102010706020507" pitchFamily="18" charset="2"/>
              <a:buChar char=""/>
              <a:tabLst>
                <a:tab pos="1600200" algn="l"/>
              </a:tabLst>
            </a:pPr>
            <a:r>
              <a:rPr lang="es" sz="1600" kern="100" dirty="0">
                <a:effectLst/>
                <a:latin typeface="Arial" panose="020B0604020202020204" pitchFamily="34" charset="0"/>
                <a:ea typeface="Aptos" panose="020B0004020202020204" pitchFamily="34" charset="0"/>
                <a:cs typeface="Arial" panose="020B0604020202020204" pitchFamily="34" charset="0"/>
              </a:rPr>
              <a:t>Son potencialmente más rentables y escalables, y apuntan a una aplicación comercial más rápida que el ITER, mucho más grande y complejo.</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34221084-8607-3423-CBDC-5FD81CB2973E}"/>
              </a:ext>
            </a:extLst>
          </p:cNvPr>
          <p:cNvSpPr>
            <a:spLocks noGrp="1"/>
          </p:cNvSpPr>
          <p:nvPr>
            <p:ph type="dt" sz="half" idx="10"/>
          </p:nvPr>
        </p:nvSpPr>
        <p:spPr>
          <a:xfrm>
            <a:off x="838200" y="6356350"/>
            <a:ext cx="1292352" cy="365125"/>
          </a:xfrm>
        </p:spPr>
        <p:txBody>
          <a:bodyPr/>
          <a:lstStyle/>
          <a:p>
            <a:r>
              <a:rPr lang="es" dirty="0"/>
              <a:t>Noviembre 2024</a:t>
            </a:r>
          </a:p>
        </p:txBody>
      </p:sp>
    </p:spTree>
    <p:extLst>
      <p:ext uri="{BB962C8B-B14F-4D97-AF65-F5344CB8AC3E}">
        <p14:creationId xmlns:p14="http://schemas.microsoft.com/office/powerpoint/2010/main" val="3229029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09F1BB9-251A-25C6-7E25-F8A568FF99A4}"/>
              </a:ext>
            </a:extLst>
          </p:cNvPr>
          <p:cNvSpPr>
            <a:spLocks noGrp="1"/>
          </p:cNvSpPr>
          <p:nvPr>
            <p:ph type="sldNum" sz="quarter" idx="12"/>
          </p:nvPr>
        </p:nvSpPr>
        <p:spPr/>
        <p:txBody>
          <a:bodyPr/>
          <a:lstStyle/>
          <a:p>
            <a:fld id="{55FCEEC9-82A2-4BB3-AB98-D18095280961}" type="slidenum">
              <a:rPr lang="en-US" smtClean="0"/>
              <a:t>4</a:t>
            </a:fld>
            <a:endParaRPr lang="en-US"/>
          </a:p>
        </p:txBody>
      </p:sp>
      <p:sp>
        <p:nvSpPr>
          <p:cNvPr id="7" name="TextBox 7">
            <a:extLst>
              <a:ext uri="{FF2B5EF4-FFF2-40B4-BE49-F238E27FC236}">
                <a16:creationId xmlns:a16="http://schemas.microsoft.com/office/drawing/2014/main" id="{AD4D3275-B9C5-D63A-F9F0-95C6DC9D11DF}"/>
              </a:ext>
            </a:extLst>
          </p:cNvPr>
          <p:cNvSpPr txBox="1">
            <a:spLocks noGrp="1"/>
          </p:cNvSpPr>
          <p:nvPr>
            <p:ph type="title"/>
          </p:nvPr>
        </p:nvSpPr>
        <p:spPr>
          <a:xfrm>
            <a:off x="1993669" y="805728"/>
            <a:ext cx="7772400" cy="673966"/>
          </a:xfrm>
          <a:prstGeom prst="rect">
            <a:avLst/>
          </a:prstGeom>
          <a:noFill/>
        </p:spPr>
        <p:txBody>
          <a:bodyPr wrap="square">
            <a:noAutofit/>
          </a:bodyPr>
          <a:lstStyle/>
          <a:p>
            <a:pPr marL="0" marR="0" algn="ctr">
              <a:lnSpc>
                <a:spcPct val="106000"/>
              </a:lnSpc>
              <a:spcBef>
                <a:spcPts val="0"/>
              </a:spcBef>
              <a:spcAft>
                <a:spcPts val="800"/>
              </a:spcAft>
            </a:pPr>
            <a:r>
              <a:rPr lang="es" sz="20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2 - </a:t>
            </a: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El </a:t>
            </a:r>
            <a:r>
              <a:rPr lang="es" sz="2000" b="1" u="sng" kern="1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Programa </a:t>
            </a: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STEP </a:t>
            </a:r>
            <a:r>
              <a:rPr lang="es" sz="1600" b="1" i="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(Tokamak Esférico para Energía)</a:t>
            </a: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s" sz="1600" b="1" i="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Producción </a:t>
            </a:r>
            <a:r>
              <a:rPr lang="es" sz="16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9186A318-81EF-A512-7EE0-3E24F77B47B8}"/>
              </a:ext>
            </a:extLst>
          </p:cNvPr>
          <p:cNvSpPr txBox="1"/>
          <p:nvPr/>
        </p:nvSpPr>
        <p:spPr>
          <a:xfrm>
            <a:off x="989907" y="1785473"/>
            <a:ext cx="10016143" cy="3517886"/>
          </a:xfrm>
          <a:prstGeom prst="rect">
            <a:avLst/>
          </a:prstGeom>
          <a:noFill/>
        </p:spPr>
        <p:txBody>
          <a:bodyPr wrap="square">
            <a:spAutoFit/>
          </a:bodyPr>
          <a:lstStyle/>
          <a:p>
            <a:pPr marL="274320" marR="0" algn="just" defTabSz="0">
              <a:lnSpc>
                <a:spcPct val="107000"/>
              </a:lnSpc>
              <a:spcBef>
                <a:spcPts val="0"/>
              </a:spcBef>
              <a:spcAft>
                <a:spcPts val="800"/>
              </a:spcAft>
              <a:tabLst>
                <a:tab pos="9426575" algn="l"/>
              </a:tabLst>
            </a:pPr>
            <a:r>
              <a:rPr lang="it-IT" sz="1600" kern="100" dirty="0">
                <a:latin typeface="Arial" panose="020B0604020202020204" pitchFamily="34" charset="0"/>
                <a:ea typeface="Aptos" panose="020B0004020202020204" pitchFamily="34" charset="0"/>
                <a:cs typeface="Arial" panose="020B0604020202020204" pitchFamily="34" charset="0"/>
              </a:rPr>
              <a:t>STEP è un </a:t>
            </a:r>
            <a:r>
              <a:rPr lang="es" sz="1600" kern="100" dirty="0">
                <a:effectLst/>
                <a:latin typeface="Arial" panose="020B0604020202020204" pitchFamily="34" charset="0"/>
                <a:ea typeface="Aptos" panose="020B0004020202020204" pitchFamily="34" charset="0"/>
                <a:cs typeface="Arial" panose="020B0604020202020204" pitchFamily="34" charset="0"/>
              </a:rPr>
              <a:t>programa de asociación industrial financiado por el gobierno </a:t>
            </a:r>
            <a:r>
              <a:rPr lang="es" sz="1600" i="1" kern="100" dirty="0">
                <a:effectLst/>
                <a:latin typeface="Arial" panose="020B0604020202020204" pitchFamily="34" charset="0"/>
                <a:ea typeface="Aptos" panose="020B0004020202020204" pitchFamily="34" charset="0"/>
                <a:cs typeface="Arial" panose="020B0604020202020204" pitchFamily="34" charset="0"/>
              </a:rPr>
              <a:t>del Reino Unido</a:t>
            </a:r>
            <a:r>
              <a:rPr lang="es" sz="1600" kern="100" dirty="0">
                <a:effectLst/>
                <a:latin typeface="Arial" panose="020B0604020202020204" pitchFamily="34" charset="0"/>
                <a:ea typeface="Aptos" panose="020B0004020202020204" pitchFamily="34" charset="0"/>
                <a:cs typeface="Arial" panose="020B0604020202020204" pitchFamily="34" charset="0"/>
              </a:rPr>
              <a:t>, diseñado para ampliar un suministro coherente de energía de fusión. Patrocinado por el </a:t>
            </a:r>
            <a:r>
              <a:rPr lang="es" sz="1600" i="1" kern="100" dirty="0">
                <a:effectLst/>
                <a:latin typeface="Arial" panose="020B0604020202020204" pitchFamily="34" charset="0"/>
                <a:ea typeface="Aptos" panose="020B0004020202020204" pitchFamily="34" charset="0"/>
                <a:cs typeface="Arial" panose="020B0604020202020204" pitchFamily="34" charset="0"/>
              </a:rPr>
              <a:t>Departamento de Energía y Net Zero </a:t>
            </a:r>
            <a:r>
              <a:rPr lang="es" sz="1600" kern="100" dirty="0">
                <a:effectLst/>
                <a:latin typeface="Arial" panose="020B0604020202020204" pitchFamily="34" charset="0"/>
                <a:ea typeface="Aptos" panose="020B0004020202020204" pitchFamily="34" charset="0"/>
                <a:cs typeface="Arial" panose="020B0604020202020204" pitchFamily="34" charset="0"/>
              </a:rPr>
              <a:t>, es parte de la </a:t>
            </a:r>
            <a:r>
              <a:rPr lang="es" sz="1600" i="1" kern="100" dirty="0">
                <a:effectLst/>
                <a:latin typeface="Arial" panose="020B0604020202020204" pitchFamily="34" charset="0"/>
                <a:ea typeface="Aptos" panose="020B0004020202020204" pitchFamily="34" charset="0"/>
                <a:cs typeface="Arial" panose="020B0604020202020204" pitchFamily="34" charset="0"/>
              </a:rPr>
              <a:t>Cartera de Proyectos Principales del Gobierno y es el </a:t>
            </a:r>
            <a:r>
              <a:rPr lang="es" sz="1600" kern="100" dirty="0">
                <a:effectLst/>
                <a:latin typeface="Arial" panose="020B0604020202020204" pitchFamily="34" charset="0"/>
                <a:ea typeface="Aptos" panose="020B0004020202020204" pitchFamily="34" charset="0"/>
                <a:cs typeface="Arial" panose="020B0604020202020204" pitchFamily="34" charset="0"/>
              </a:rPr>
              <a:t>programa de fusión insignia del </a:t>
            </a:r>
            <a:r>
              <a:rPr lang="es" sz="1600" i="1" kern="100" dirty="0">
                <a:effectLst/>
                <a:latin typeface="Arial" panose="020B0604020202020204" pitchFamily="34" charset="0"/>
                <a:ea typeface="Aptos" panose="020B0004020202020204" pitchFamily="34" charset="0"/>
                <a:cs typeface="Arial" panose="020B0604020202020204" pitchFamily="34" charset="0"/>
              </a:rPr>
              <a:t>Reino Unido </a:t>
            </a:r>
            <a:r>
              <a:rPr lang="es" sz="1600" kern="100" dirty="0">
                <a:effectLst/>
                <a:latin typeface="Arial" panose="020B0604020202020204" pitchFamily="34" charset="0"/>
                <a:ea typeface="Aptos" panose="020B0004020202020204" pitchFamily="34" charset="0"/>
                <a:cs typeface="Arial" panose="020B0604020202020204" pitchFamily="34" charset="0"/>
              </a:rPr>
              <a:t>.</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274320" marR="0" algn="just" defTabSz="0">
              <a:lnSpc>
                <a:spcPct val="107000"/>
              </a:lnSpc>
              <a:spcBef>
                <a:spcPts val="600"/>
              </a:spcBef>
              <a:spcAft>
                <a:spcPts val="800"/>
              </a:spcAft>
              <a:tabLst>
                <a:tab pos="9426575" algn="l"/>
              </a:tabLst>
            </a:pPr>
            <a:r>
              <a:rPr lang="es" sz="1600" kern="100" dirty="0">
                <a:effectLst/>
                <a:latin typeface="Arial" panose="020B0604020202020204" pitchFamily="34" charset="0"/>
                <a:ea typeface="Aptos" panose="020B0004020202020204" pitchFamily="34" charset="0"/>
                <a:cs typeface="Arial" panose="020B0604020202020204" pitchFamily="34" charset="0"/>
              </a:rPr>
              <a:t>Esta no es una solución final para el Proyecto STEP, sino un paso de adaptación hacia la creación de una central eléctrica que se construirá en la antigua </a:t>
            </a:r>
            <a:r>
              <a:rPr lang="es" sz="1600" i="1" kern="100" dirty="0">
                <a:effectLst/>
                <a:latin typeface="Arial" panose="020B0604020202020204" pitchFamily="34" charset="0"/>
                <a:ea typeface="Aptos" panose="020B0004020202020204" pitchFamily="34" charset="0"/>
                <a:cs typeface="Arial" panose="020B0604020202020204" pitchFamily="34" charset="0"/>
              </a:rPr>
              <a:t>central eléctrica de carbón de West Burton en </a:t>
            </a:r>
            <a:r>
              <a:rPr lang="es" sz="1600" i="1" kern="100" dirty="0" err="1">
                <a:effectLst/>
                <a:latin typeface="Arial" panose="020B0604020202020204" pitchFamily="34" charset="0"/>
                <a:ea typeface="Aptos" panose="020B0004020202020204" pitchFamily="34" charset="0"/>
                <a:cs typeface="Arial" panose="020B0604020202020204" pitchFamily="34" charset="0"/>
              </a:rPr>
              <a:t>Nottinghamshire </a:t>
            </a:r>
            <a:r>
              <a:rPr lang="es" sz="1600" kern="100" dirty="0">
                <a:effectLst/>
                <a:latin typeface="Arial" panose="020B0604020202020204" pitchFamily="34" charset="0"/>
                <a:ea typeface="Aptos" panose="020B0004020202020204" pitchFamily="34" charset="0"/>
                <a:cs typeface="Arial" panose="020B0604020202020204" pitchFamily="34" charset="0"/>
              </a:rPr>
              <a:t>, donde se están realizando trabajos de caracterización ambiental y del sitio.</a:t>
            </a:r>
            <a:r>
              <a:rPr lang="es" sz="1600" i="1" kern="100" dirty="0">
                <a:effectLst/>
                <a:latin typeface="Arial" panose="020B0604020202020204" pitchFamily="34" charset="0"/>
                <a:ea typeface="Aptos" panose="020B000402020202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274320" marR="0" algn="just" defTabSz="0">
              <a:lnSpc>
                <a:spcPct val="107000"/>
              </a:lnSpc>
              <a:spcBef>
                <a:spcPts val="600"/>
              </a:spcBef>
              <a:spcAft>
                <a:spcPts val="800"/>
              </a:spcAft>
              <a:tabLst>
                <a:tab pos="9426575" algn="l"/>
              </a:tabLst>
            </a:pPr>
            <a:r>
              <a:rPr lang="es" sz="1600" kern="100" dirty="0">
                <a:effectLst/>
                <a:latin typeface="Arial" panose="020B0604020202020204" pitchFamily="34" charset="0"/>
                <a:ea typeface="Aptos" panose="020B0004020202020204" pitchFamily="34" charset="0"/>
                <a:cs typeface="Arial" panose="020B0604020202020204" pitchFamily="34" charset="0"/>
              </a:rPr>
              <a:t>Esta no es la hoja de ruta definitiva para el </a:t>
            </a:r>
            <a:r>
              <a:rPr lang="es" sz="1600" i="1" kern="100" dirty="0">
                <a:effectLst/>
                <a:latin typeface="Arial" panose="020B0604020202020204" pitchFamily="34" charset="0"/>
                <a:ea typeface="Aptos" panose="020B0004020202020204" pitchFamily="34" charset="0"/>
                <a:cs typeface="Arial" panose="020B0604020202020204" pitchFamily="34" charset="0"/>
              </a:rPr>
              <a:t>Proyecto STEP </a:t>
            </a:r>
            <a:r>
              <a:rPr lang="es" sz="1600" kern="100" dirty="0">
                <a:effectLst/>
                <a:latin typeface="Arial" panose="020B0604020202020204" pitchFamily="34" charset="0"/>
                <a:ea typeface="Aptos" panose="020B0004020202020204" pitchFamily="34" charset="0"/>
                <a:cs typeface="Arial" panose="020B0604020202020204" pitchFamily="34" charset="0"/>
              </a:rPr>
              <a:t>, sino una instantánea en el tiempo, que seguirá evolucionando.</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274320" marR="0" algn="just" defTabSz="0">
              <a:lnSpc>
                <a:spcPct val="107000"/>
              </a:lnSpc>
              <a:spcBef>
                <a:spcPts val="600"/>
              </a:spcBef>
              <a:spcAft>
                <a:spcPts val="800"/>
              </a:spcAft>
              <a:tabLst>
                <a:tab pos="9426575" algn="l"/>
              </a:tabLst>
            </a:pPr>
            <a:r>
              <a:rPr lang="es" sz="1600" kern="100" dirty="0">
                <a:effectLst/>
                <a:latin typeface="Arial" panose="020B0604020202020204" pitchFamily="34" charset="0"/>
                <a:ea typeface="Aptos" panose="020B0004020202020204" pitchFamily="34" charset="0"/>
                <a:cs typeface="Arial" panose="020B0604020202020204" pitchFamily="34" charset="0"/>
              </a:rPr>
              <a:t>El Programa STEP tiene como objetivo demostrar una planta de energía de fusión lo más rápidamente posible, con operaciones previstas para 2040.</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25B51230-34CC-7886-B606-6282ACC5383E}"/>
              </a:ext>
            </a:extLst>
          </p:cNvPr>
          <p:cNvSpPr>
            <a:spLocks noGrp="1"/>
          </p:cNvSpPr>
          <p:nvPr>
            <p:ph type="dt" sz="half" idx="10"/>
          </p:nvPr>
        </p:nvSpPr>
        <p:spPr>
          <a:xfrm>
            <a:off x="838200" y="6356350"/>
            <a:ext cx="1292352" cy="365125"/>
          </a:xfrm>
        </p:spPr>
        <p:txBody>
          <a:bodyPr/>
          <a:lstStyle/>
          <a:p>
            <a:r>
              <a:rPr lang="es" dirty="0"/>
              <a:t>Noviembre 2024</a:t>
            </a:r>
          </a:p>
        </p:txBody>
      </p:sp>
      <p:sp>
        <p:nvSpPr>
          <p:cNvPr id="3" name="Footer Placeholder 4">
            <a:extLst>
              <a:ext uri="{FF2B5EF4-FFF2-40B4-BE49-F238E27FC236}">
                <a16:creationId xmlns:a16="http://schemas.microsoft.com/office/drawing/2014/main" id="{B33043A2-A7C4-2E88-8C2F-8990D57B2473}"/>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2628578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779E703F-C083-9C94-F622-AD8C3BB395E3}"/>
              </a:ext>
            </a:extLst>
          </p:cNvPr>
          <p:cNvSpPr>
            <a:spLocks noGrp="1"/>
          </p:cNvSpPr>
          <p:nvPr>
            <p:ph type="sldNum" sz="quarter" idx="12"/>
          </p:nvPr>
        </p:nvSpPr>
        <p:spPr/>
        <p:txBody>
          <a:bodyPr/>
          <a:lstStyle/>
          <a:p>
            <a:fld id="{55FCEEC9-82A2-4BB3-AB98-D18095280961}" type="slidenum">
              <a:rPr lang="en-US" smtClean="0"/>
              <a:t>5</a:t>
            </a:fld>
            <a:endParaRPr lang="en-US"/>
          </a:p>
        </p:txBody>
      </p:sp>
      <p:sp>
        <p:nvSpPr>
          <p:cNvPr id="7" name="TextBox 7">
            <a:extLst>
              <a:ext uri="{FF2B5EF4-FFF2-40B4-BE49-F238E27FC236}">
                <a16:creationId xmlns:a16="http://schemas.microsoft.com/office/drawing/2014/main" id="{7A336808-379E-C027-A242-277F9D26C41E}"/>
              </a:ext>
            </a:extLst>
          </p:cNvPr>
          <p:cNvSpPr txBox="1"/>
          <p:nvPr/>
        </p:nvSpPr>
        <p:spPr>
          <a:xfrm>
            <a:off x="1980845" y="584933"/>
            <a:ext cx="7475220" cy="441960"/>
          </a:xfrm>
          <a:prstGeom prst="rect">
            <a:avLst/>
          </a:prstGeom>
          <a:noFill/>
        </p:spPr>
        <p:txBody>
          <a:bodyPr wrap="square">
            <a:noAutofit/>
          </a:bodyPr>
          <a:lstStyle/>
          <a:p>
            <a:pPr marL="0" marR="0" algn="ctr">
              <a:lnSpc>
                <a:spcPct val="106000"/>
              </a:lnSpc>
              <a:spcBef>
                <a:spcPts val="0"/>
              </a:spcBef>
              <a:spcAft>
                <a:spcPts val="800"/>
              </a:spcAft>
            </a:pP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3 - </a:t>
            </a:r>
            <a:r>
              <a:rPr lang="es-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STEP Prototype Plant (SPP) - </a:t>
            </a:r>
            <a:r>
              <a:rPr lang="es-ES" sz="2000" b="1" i="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Configuración básica </a:t>
            </a:r>
            <a:endParaRPr lang="es-ES" sz="1100" i="1" kern="100" dirty="0">
              <a:effectLst/>
              <a:latin typeface="Aptos" panose="020B0004020202020204" pitchFamily="34" charset="0"/>
              <a:ea typeface="Aptos" panose="020B0004020202020204" pitchFamily="34" charset="0"/>
              <a:cs typeface="Arial" panose="020B0604020202020204" pitchFamily="34" charset="0"/>
            </a:endParaRPr>
          </a:p>
        </p:txBody>
      </p:sp>
      <p:pic>
        <p:nvPicPr>
          <p:cNvPr id="8" name="Picture 7" descr="A screen shot of a diagram&#10;&#10;Description automatically generated">
            <a:extLst>
              <a:ext uri="{FF2B5EF4-FFF2-40B4-BE49-F238E27FC236}">
                <a16:creationId xmlns:a16="http://schemas.microsoft.com/office/drawing/2014/main" id="{F2CD1CE9-BF5F-BD8B-5B65-7E9AEEAC47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09814" y="1204402"/>
            <a:ext cx="3208641" cy="4974438"/>
          </a:xfrm>
          <a:prstGeom prst="rect">
            <a:avLst/>
          </a:prstGeom>
        </p:spPr>
      </p:pic>
      <p:pic>
        <p:nvPicPr>
          <p:cNvPr id="9" name="Picture 8" descr="A table with text and numbers&#10;&#10;Description automatically generated">
            <a:extLst>
              <a:ext uri="{FF2B5EF4-FFF2-40B4-BE49-F238E27FC236}">
                <a16:creationId xmlns:a16="http://schemas.microsoft.com/office/drawing/2014/main" id="{4F2F70D2-DFD7-D97B-35AE-555CF8CD9011}"/>
              </a:ext>
            </a:extLst>
          </p:cNvPr>
          <p:cNvPicPr>
            <a:picLocks noChangeAspect="1"/>
          </p:cNvPicPr>
          <p:nvPr/>
        </p:nvPicPr>
        <p:blipFill rotWithShape="1">
          <a:blip r:embed="rId3">
            <a:extLst>
              <a:ext uri="{28A0092B-C50C-407E-A947-70E740481C1C}">
                <a14:useLocalDpi xmlns:a14="http://schemas.microsoft.com/office/drawing/2010/main" val="0"/>
              </a:ext>
            </a:extLst>
          </a:blip>
          <a:srcRect t="2676" b="1678"/>
          <a:stretch/>
        </p:blipFill>
        <p:spPr bwMode="auto">
          <a:xfrm>
            <a:off x="5879870" y="1520238"/>
            <a:ext cx="3474720" cy="4342765"/>
          </a:xfrm>
          <a:prstGeom prst="rect">
            <a:avLst/>
          </a:prstGeom>
          <a:ln>
            <a:noFill/>
          </a:ln>
          <a:extLst>
            <a:ext uri="{53640926-AAD7-44D8-BBD7-CCE9431645EC}">
              <a14:shadowObscured xmlns:a14="http://schemas.microsoft.com/office/drawing/2010/main"/>
            </a:ext>
          </a:extLst>
        </p:spPr>
      </p:pic>
      <p:sp>
        <p:nvSpPr>
          <p:cNvPr id="2" name="Date Placeholder 3">
            <a:extLst>
              <a:ext uri="{FF2B5EF4-FFF2-40B4-BE49-F238E27FC236}">
                <a16:creationId xmlns:a16="http://schemas.microsoft.com/office/drawing/2014/main" id="{E2750227-1B6F-67CA-A4A6-09DCA421205F}"/>
              </a:ext>
            </a:extLst>
          </p:cNvPr>
          <p:cNvSpPr>
            <a:spLocks noGrp="1"/>
          </p:cNvSpPr>
          <p:nvPr>
            <p:ph type="dt" sz="half" idx="10"/>
          </p:nvPr>
        </p:nvSpPr>
        <p:spPr>
          <a:xfrm>
            <a:off x="838200" y="6356350"/>
            <a:ext cx="1292352" cy="365125"/>
          </a:xfrm>
        </p:spPr>
        <p:txBody>
          <a:bodyPr/>
          <a:lstStyle/>
          <a:p>
            <a:r>
              <a:rPr lang="es" dirty="0"/>
              <a:t>Noviembre 2024</a:t>
            </a:r>
          </a:p>
        </p:txBody>
      </p:sp>
      <p:sp>
        <p:nvSpPr>
          <p:cNvPr id="3" name="Footer Placeholder 4">
            <a:extLst>
              <a:ext uri="{FF2B5EF4-FFF2-40B4-BE49-F238E27FC236}">
                <a16:creationId xmlns:a16="http://schemas.microsoft.com/office/drawing/2014/main" id="{242E5044-BD9D-13A6-76C1-8B84B9C65237}"/>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1532363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357AFC-4161-843E-7F96-0D5058247DA0}"/>
              </a:ext>
            </a:extLst>
          </p:cNvPr>
          <p:cNvSpPr>
            <a:spLocks noGrp="1"/>
          </p:cNvSpPr>
          <p:nvPr>
            <p:ph idx="1"/>
          </p:nvPr>
        </p:nvSpPr>
        <p:spPr>
          <a:xfrm>
            <a:off x="1479664" y="1800687"/>
            <a:ext cx="9966961" cy="3802091"/>
          </a:xfrm>
        </p:spPr>
        <p:txBody>
          <a:bodyPr>
            <a:normAutofit fontScale="92500" lnSpcReduction="10000"/>
          </a:bodyPr>
          <a:lstStyle/>
          <a:p>
            <a:pPr marL="515938" marR="667385" lvl="0" indent="-342900">
              <a:lnSpc>
                <a:spcPct val="107000"/>
              </a:lnSpc>
              <a:spcBef>
                <a:spcPts val="0"/>
              </a:spcBef>
              <a:spcAft>
                <a:spcPts val="1200"/>
              </a:spcAft>
              <a:buFont typeface="Symbol" panose="05050102010706020507" pitchFamily="18" charset="2"/>
              <a:buChar char=""/>
            </a:pPr>
            <a:r>
              <a:rPr lang="es" sz="2100" kern="100" dirty="0">
                <a:effectLst/>
                <a:latin typeface="Arial" panose="020B0604020202020204" pitchFamily="34" charset="0"/>
                <a:ea typeface="Aptos" panose="020B0004020202020204" pitchFamily="34" charset="0"/>
                <a:cs typeface="Arial" panose="020B0604020202020204" pitchFamily="34" charset="0"/>
              </a:rPr>
              <a:t>Primer muro supuesto (verde)</a:t>
            </a:r>
            <a:endParaRPr lang="es-ES" sz="2100" kern="100" dirty="0">
              <a:effectLst/>
              <a:latin typeface="Arial" panose="020B0604020202020204" pitchFamily="34" charset="0"/>
              <a:ea typeface="Aptos" panose="020B0004020202020204" pitchFamily="34" charset="0"/>
              <a:cs typeface="Arial" panose="020B0604020202020204" pitchFamily="34" charset="0"/>
            </a:endParaRPr>
          </a:p>
          <a:p>
            <a:pPr marL="515938" marR="667385" lvl="0" indent="-342900">
              <a:lnSpc>
                <a:spcPct val="107000"/>
              </a:lnSpc>
              <a:spcBef>
                <a:spcPts val="0"/>
              </a:spcBef>
              <a:spcAft>
                <a:spcPts val="1200"/>
              </a:spcAft>
              <a:buFont typeface="Symbol" panose="05050102010706020507" pitchFamily="18" charset="2"/>
              <a:buChar char=""/>
            </a:pPr>
            <a:r>
              <a:rPr lang="es" sz="2100" kern="100" dirty="0">
                <a:effectLst/>
                <a:latin typeface="Arial" panose="020B0604020202020204" pitchFamily="34" charset="0"/>
                <a:ea typeface="Aptos" panose="020B0004020202020204" pitchFamily="34" charset="0"/>
                <a:cs typeface="Arial" panose="020B0604020202020204" pitchFamily="34" charset="0"/>
              </a:rPr>
              <a:t>El conjunto de bobinas PF, con los signos de corriente, genera el Campo </a:t>
            </a:r>
            <a:r>
              <a:rPr lang="es" sz="2100" kern="100" dirty="0" err="1">
                <a:effectLst/>
                <a:latin typeface="Arial" panose="020B0604020202020204" pitchFamily="34" charset="0"/>
                <a:ea typeface="Aptos" panose="020B0004020202020204" pitchFamily="34" charset="0"/>
                <a:cs typeface="Arial" panose="020B0604020202020204" pitchFamily="34" charset="0"/>
              </a:rPr>
              <a:t>Poloidal </a:t>
            </a:r>
            <a:r>
              <a:rPr lang="es" sz="2100" kern="100" dirty="0">
                <a:effectLst/>
                <a:latin typeface="Arial" panose="020B0604020202020204" pitchFamily="34" charset="0"/>
                <a:ea typeface="Aptos" panose="020B0004020202020204" pitchFamily="34" charset="0"/>
                <a:cs typeface="Arial" panose="020B0604020202020204" pitchFamily="34" charset="0"/>
              </a:rPr>
              <a:t>PF</a:t>
            </a:r>
            <a:endParaRPr lang="es-ES" sz="2100" kern="100" dirty="0">
              <a:effectLst/>
              <a:latin typeface="Arial" panose="020B0604020202020204" pitchFamily="34" charset="0"/>
              <a:ea typeface="Aptos" panose="020B0004020202020204" pitchFamily="34" charset="0"/>
              <a:cs typeface="Arial" panose="020B0604020202020204" pitchFamily="34" charset="0"/>
            </a:endParaRPr>
          </a:p>
          <a:p>
            <a:pPr marL="515938" marR="666115" lvl="0" indent="-342900">
              <a:lnSpc>
                <a:spcPct val="107000"/>
              </a:lnSpc>
              <a:spcBef>
                <a:spcPts val="0"/>
              </a:spcBef>
              <a:spcAft>
                <a:spcPts val="600"/>
              </a:spcAft>
              <a:buFont typeface="Symbol" panose="05050102010706020507" pitchFamily="18" charset="2"/>
              <a:buChar char=""/>
            </a:pPr>
            <a:r>
              <a:rPr lang="es" sz="2100" kern="100" dirty="0">
                <a:effectLst/>
                <a:latin typeface="Arial" panose="020B0604020202020204" pitchFamily="34" charset="0"/>
                <a:ea typeface="Aptos" panose="020B0004020202020204" pitchFamily="34" charset="0"/>
                <a:cs typeface="Arial" panose="020B0604020202020204" pitchFamily="34" charset="0"/>
              </a:rPr>
              <a:t>Las posiciones de las bobinas se han optimizado teniendo en cuenta:</a:t>
            </a:r>
            <a:endParaRPr lang="es-ES" sz="2100" kern="100" dirty="0">
              <a:effectLst/>
              <a:latin typeface="Arial" panose="020B0604020202020204" pitchFamily="34" charset="0"/>
              <a:ea typeface="Aptos" panose="020B0004020202020204" pitchFamily="34" charset="0"/>
              <a:cs typeface="Arial" panose="020B0604020202020204" pitchFamily="34" charset="0"/>
            </a:endParaRPr>
          </a:p>
          <a:p>
            <a:pPr marL="855663" marR="667385" lvl="0" indent="-458788">
              <a:lnSpc>
                <a:spcPct val="107000"/>
              </a:lnSpc>
              <a:spcBef>
                <a:spcPts val="600"/>
              </a:spcBef>
              <a:spcAft>
                <a:spcPts val="800"/>
              </a:spcAft>
              <a:buFont typeface="+mj-lt"/>
              <a:buAutoNum type="romanLcParenBoth"/>
              <a:tabLst>
                <a:tab pos="1257300" algn="l"/>
                <a:tab pos="1371600" algn="l"/>
              </a:tabLst>
            </a:pPr>
            <a:r>
              <a:rPr lang="es" sz="2100" kern="100" dirty="0">
                <a:effectLst/>
                <a:latin typeface="Arial" panose="020B0604020202020204" pitchFamily="34" charset="0"/>
                <a:ea typeface="Aptos" panose="020B0004020202020204" pitchFamily="34" charset="0"/>
                <a:cs typeface="Arial" panose="020B0604020202020204" pitchFamily="34" charset="0"/>
              </a:rPr>
              <a:t>Posición vertical máxima de las bobinas limitada por la altura de las bobinas TF, que generan el Campo Toroidal TF</a:t>
            </a:r>
            <a:endParaRPr lang="es-ES" sz="2100" kern="100" dirty="0">
              <a:effectLst/>
              <a:latin typeface="Arial" panose="020B0604020202020204" pitchFamily="34" charset="0"/>
              <a:ea typeface="Aptos" panose="020B0004020202020204" pitchFamily="34" charset="0"/>
              <a:cs typeface="Arial" panose="020B0604020202020204" pitchFamily="34" charset="0"/>
            </a:endParaRPr>
          </a:p>
          <a:p>
            <a:pPr marL="798513" marR="667385" lvl="0" indent="-401638">
              <a:lnSpc>
                <a:spcPct val="107000"/>
              </a:lnSpc>
              <a:spcBef>
                <a:spcPts val="0"/>
              </a:spcBef>
              <a:spcAft>
                <a:spcPts val="800"/>
              </a:spcAft>
              <a:buFont typeface="+mj-lt"/>
              <a:buAutoNum type="romanLcParenBoth"/>
              <a:tabLst>
                <a:tab pos="1257300" algn="l"/>
                <a:tab pos="1371600" algn="l"/>
              </a:tabLst>
            </a:pPr>
            <a:r>
              <a:rPr lang="es" sz="2100" kern="100" dirty="0">
                <a:effectLst/>
                <a:latin typeface="Arial" panose="020B0604020202020204" pitchFamily="34" charset="0"/>
                <a:ea typeface="Aptos" panose="020B0004020202020204" pitchFamily="34" charset="0"/>
                <a:cs typeface="Arial" panose="020B0604020202020204" pitchFamily="34" charset="0"/>
              </a:rPr>
              <a:t>distancias radiales y verticales mínimas entre bobinas y estructuras mecánicas,</a:t>
            </a:r>
            <a:endParaRPr lang="es-ES" sz="2100" kern="100" dirty="0">
              <a:effectLst/>
              <a:latin typeface="Arial" panose="020B0604020202020204" pitchFamily="34" charset="0"/>
              <a:ea typeface="Aptos" panose="020B0004020202020204" pitchFamily="34" charset="0"/>
              <a:cs typeface="Arial" panose="020B0604020202020204" pitchFamily="34" charset="0"/>
            </a:endParaRPr>
          </a:p>
          <a:p>
            <a:pPr marL="855663" marR="666115" lvl="0" indent="-458788">
              <a:lnSpc>
                <a:spcPct val="107000"/>
              </a:lnSpc>
              <a:spcBef>
                <a:spcPts val="0"/>
              </a:spcBef>
              <a:spcAft>
                <a:spcPts val="800"/>
              </a:spcAft>
              <a:buFont typeface="+mj-lt"/>
              <a:buAutoNum type="romanLcParenBoth"/>
              <a:tabLst>
                <a:tab pos="1257300" algn="l"/>
                <a:tab pos="1371600" algn="l"/>
              </a:tabLst>
            </a:pPr>
            <a:r>
              <a:rPr lang="es" sz="2100" kern="100" dirty="0">
                <a:effectLst/>
                <a:latin typeface="Arial" panose="020B0604020202020204" pitchFamily="34" charset="0"/>
                <a:ea typeface="Aptos" panose="020B0004020202020204" pitchFamily="34" charset="0"/>
                <a:cs typeface="Arial" panose="020B0604020202020204" pitchFamily="34" charset="0"/>
              </a:rPr>
              <a:t>posiciones radiales límite para la construcción supuesta de la máquina radial.</a:t>
            </a:r>
            <a:endParaRPr lang="es-ES" sz="2100" kern="100" dirty="0">
              <a:effectLst/>
              <a:latin typeface="Arial" panose="020B0604020202020204" pitchFamily="34" charset="0"/>
              <a:ea typeface="Aptos" panose="020B0004020202020204" pitchFamily="34" charset="0"/>
              <a:cs typeface="Arial" panose="020B0604020202020204" pitchFamily="34" charset="0"/>
            </a:endParaRPr>
          </a:p>
          <a:p>
            <a:pPr marL="0" indent="0">
              <a:buNone/>
            </a:pPr>
            <a:endParaRPr lang="es-ES" dirty="0"/>
          </a:p>
        </p:txBody>
      </p:sp>
      <p:sp>
        <p:nvSpPr>
          <p:cNvPr id="6" name="Slide Number Placeholder 5">
            <a:extLst>
              <a:ext uri="{FF2B5EF4-FFF2-40B4-BE49-F238E27FC236}">
                <a16:creationId xmlns:a16="http://schemas.microsoft.com/office/drawing/2014/main" id="{82452109-F502-3F56-6EF1-38F8D4C735D6}"/>
              </a:ext>
            </a:extLst>
          </p:cNvPr>
          <p:cNvSpPr>
            <a:spLocks noGrp="1"/>
          </p:cNvSpPr>
          <p:nvPr>
            <p:ph type="sldNum" sz="quarter" idx="12"/>
          </p:nvPr>
        </p:nvSpPr>
        <p:spPr/>
        <p:txBody>
          <a:bodyPr/>
          <a:lstStyle/>
          <a:p>
            <a:fld id="{55FCEEC9-82A2-4BB3-AB98-D18095280961}" type="slidenum">
              <a:rPr lang="en-US" smtClean="0"/>
              <a:t>6</a:t>
            </a:fld>
            <a:endParaRPr lang="en-US"/>
          </a:p>
        </p:txBody>
      </p:sp>
      <p:sp>
        <p:nvSpPr>
          <p:cNvPr id="7" name="TextBox 7">
            <a:extLst>
              <a:ext uri="{FF2B5EF4-FFF2-40B4-BE49-F238E27FC236}">
                <a16:creationId xmlns:a16="http://schemas.microsoft.com/office/drawing/2014/main" id="{8D555053-2A44-8199-048C-B9C0FBD78AC3}"/>
              </a:ext>
            </a:extLst>
          </p:cNvPr>
          <p:cNvSpPr txBox="1"/>
          <p:nvPr/>
        </p:nvSpPr>
        <p:spPr>
          <a:xfrm>
            <a:off x="1733606" y="813262"/>
            <a:ext cx="8937441" cy="441960"/>
          </a:xfrm>
          <a:prstGeom prst="rect">
            <a:avLst/>
          </a:prstGeom>
          <a:noFill/>
        </p:spPr>
        <p:txBody>
          <a:bodyPr wrap="square">
            <a:noAutofit/>
          </a:bodyPr>
          <a:lstStyle/>
          <a:p>
            <a:pPr algn="ctr">
              <a:lnSpc>
                <a:spcPct val="106000"/>
              </a:lnSpc>
              <a:spcAft>
                <a:spcPts val="800"/>
              </a:spcAft>
            </a:pP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3 - </a:t>
            </a:r>
            <a:r>
              <a:rPr kumimoji="0" lang="en" sz="2000" b="1" i="0" u="sng"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STEP Prototype Plant </a:t>
            </a:r>
            <a:r>
              <a:rPr lang="es" sz="2000" b="1" u="sng" kern="100" dirty="0">
                <a:solidFill>
                  <a:srgbClr val="000000"/>
                </a:solidFill>
                <a:latin typeface="Arial" panose="020B0604020202020204" pitchFamily="34" charset="0"/>
                <a:ea typeface="Calibri" panose="020F0502020204030204" pitchFamily="34" charset="0"/>
                <a:cs typeface="Arial" panose="020B0604020202020204" pitchFamily="34" charset="0"/>
              </a:rPr>
              <a:t>(SPP) - </a:t>
            </a:r>
            <a:r>
              <a:rPr lang="es" sz="2000" b="1" i="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Configuración básica </a:t>
            </a:r>
            <a:r>
              <a:rPr lang="es" sz="1600" i="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cont .)</a:t>
            </a:r>
            <a:endParaRPr lang="es-ES" sz="16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16961D60-54B9-E8D3-FB37-F1AAC369F762}"/>
              </a:ext>
            </a:extLst>
          </p:cNvPr>
          <p:cNvSpPr>
            <a:spLocks noGrp="1"/>
          </p:cNvSpPr>
          <p:nvPr>
            <p:ph type="dt" sz="half" idx="10"/>
          </p:nvPr>
        </p:nvSpPr>
        <p:spPr>
          <a:xfrm>
            <a:off x="838200" y="6356350"/>
            <a:ext cx="1292352" cy="365125"/>
          </a:xfrm>
        </p:spPr>
        <p:txBody>
          <a:bodyPr/>
          <a:lstStyle/>
          <a:p>
            <a:r>
              <a:rPr lang="es" dirty="0"/>
              <a:t>Noviembre 2024</a:t>
            </a:r>
          </a:p>
        </p:txBody>
      </p:sp>
      <p:sp>
        <p:nvSpPr>
          <p:cNvPr id="5" name="Footer Placeholder 4">
            <a:extLst>
              <a:ext uri="{FF2B5EF4-FFF2-40B4-BE49-F238E27FC236}">
                <a16:creationId xmlns:a16="http://schemas.microsoft.com/office/drawing/2014/main" id="{EC311562-5CAE-AD74-B5FE-75345DB0137B}"/>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824414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15EF9DD3-B847-C433-3DF7-0BB4CE8743EA}"/>
              </a:ext>
            </a:extLst>
          </p:cNvPr>
          <p:cNvGraphicFramePr>
            <a:graphicFrameLocks noGrp="1"/>
          </p:cNvGraphicFramePr>
          <p:nvPr>
            <p:ph idx="1"/>
            <p:extLst>
              <p:ext uri="{D42A27DB-BD31-4B8C-83A1-F6EECF244321}">
                <p14:modId xmlns:p14="http://schemas.microsoft.com/office/powerpoint/2010/main" val="3302986800"/>
              </p:ext>
            </p:extLst>
          </p:nvPr>
        </p:nvGraphicFramePr>
        <p:xfrm>
          <a:off x="2723197" y="1563497"/>
          <a:ext cx="6745605" cy="4470344"/>
        </p:xfrm>
        <a:graphic>
          <a:graphicData uri="http://schemas.openxmlformats.org/drawingml/2006/table">
            <a:tbl>
              <a:tblPr/>
              <a:tblGrid>
                <a:gridCol w="981710">
                  <a:extLst>
                    <a:ext uri="{9D8B030D-6E8A-4147-A177-3AD203B41FA5}">
                      <a16:colId xmlns:a16="http://schemas.microsoft.com/office/drawing/2014/main" val="836267612"/>
                    </a:ext>
                  </a:extLst>
                </a:gridCol>
                <a:gridCol w="2161540">
                  <a:extLst>
                    <a:ext uri="{9D8B030D-6E8A-4147-A177-3AD203B41FA5}">
                      <a16:colId xmlns:a16="http://schemas.microsoft.com/office/drawing/2014/main" val="2550151108"/>
                    </a:ext>
                  </a:extLst>
                </a:gridCol>
                <a:gridCol w="3602355">
                  <a:extLst>
                    <a:ext uri="{9D8B030D-6E8A-4147-A177-3AD203B41FA5}">
                      <a16:colId xmlns:a16="http://schemas.microsoft.com/office/drawing/2014/main" val="1761387832"/>
                    </a:ext>
                  </a:extLst>
                </a:gridCol>
              </a:tblGrid>
              <a:tr h="329207">
                <a:tc>
                  <a:txBody>
                    <a:bodyPr/>
                    <a:lstStyle/>
                    <a:p>
                      <a:pPr marL="0" marR="0" algn="ctr">
                        <a:lnSpc>
                          <a:spcPct val="107000"/>
                        </a:lnSpc>
                        <a:spcBef>
                          <a:spcPts val="0"/>
                        </a:spcBef>
                        <a:spcAft>
                          <a:spcPts val="0"/>
                        </a:spcAft>
                      </a:pPr>
                      <a:r>
                        <a:rPr lang="es" sz="1400" b="1" kern="100">
                          <a:effectLst/>
                          <a:latin typeface="Arial" panose="020B0604020202020204" pitchFamily="34" charset="0"/>
                          <a:ea typeface="Aptos" panose="020B0004020202020204" pitchFamily="34" charset="0"/>
                          <a:cs typeface="Arial" panose="020B0604020202020204" pitchFamily="34" charset="0"/>
                        </a:rPr>
                        <a:t>Bobina</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s" sz="1400" b="1" kern="100">
                          <a:effectLst/>
                          <a:latin typeface="Arial" panose="020B0604020202020204" pitchFamily="34" charset="0"/>
                          <a:ea typeface="Aptos" panose="020B0004020202020204" pitchFamily="34" charset="0"/>
                          <a:cs typeface="Arial" panose="020B0604020202020204" pitchFamily="34" charset="0"/>
                        </a:rPr>
                        <a:t>Posicionamiento</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s" sz="1400" b="1" kern="100">
                          <a:effectLst/>
                          <a:latin typeface="Arial" panose="020B0604020202020204" pitchFamily="34" charset="0"/>
                          <a:ea typeface="Aptos" panose="020B0004020202020204" pitchFamily="34" charset="0"/>
                          <a:cs typeface="Arial" panose="020B0604020202020204" pitchFamily="34" charset="0"/>
                        </a:rPr>
                        <a:t>Funciones de la bobina</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03852171"/>
                  </a:ext>
                </a:extLst>
              </a:tr>
              <a:tr h="543130">
                <a:tc>
                  <a:txBody>
                    <a:bodyPr/>
                    <a:lstStyle/>
                    <a:p>
                      <a:pPr marL="0" marR="0" algn="ctr">
                        <a:lnSpc>
                          <a:spcPct val="107000"/>
                        </a:lnSpc>
                        <a:spcBef>
                          <a:spcPts val="0"/>
                        </a:spcBef>
                        <a:spcAft>
                          <a:spcPts val="0"/>
                        </a:spcAft>
                      </a:pPr>
                      <a:r>
                        <a:rPr lang="es" sz="1200" kern="100">
                          <a:effectLst/>
                          <a:latin typeface="Arial" panose="020B0604020202020204" pitchFamily="34" charset="0"/>
                          <a:ea typeface="Aptos" panose="020B0004020202020204" pitchFamily="34" charset="0"/>
                          <a:cs typeface="Arial" panose="020B0604020202020204" pitchFamily="34" charset="0"/>
                        </a:rPr>
                        <a:t>P3</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s" sz="1200" kern="100">
                          <a:effectLst/>
                          <a:latin typeface="Arial" panose="020B0604020202020204" pitchFamily="34" charset="0"/>
                          <a:ea typeface="Aptos" panose="020B0004020202020204" pitchFamily="34" charset="0"/>
                          <a:cs typeface="Arial" panose="020B0604020202020204" pitchFamily="34" charset="0"/>
                        </a:rPr>
                        <a:t>radialmente hacia afuera</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42900" marR="0" lvl="0" indent="-342900">
                        <a:lnSpc>
                          <a:spcPct val="107000"/>
                        </a:lnSpc>
                        <a:spcBef>
                          <a:spcPts val="0"/>
                        </a:spcBef>
                        <a:spcAft>
                          <a:spcPts val="0"/>
                        </a:spcAft>
                        <a:buFont typeface="Symbol" panose="05050102010706020507" pitchFamily="18" charset="2"/>
                        <a:buChar char=""/>
                      </a:pPr>
                      <a:r>
                        <a:rPr lang="es" sz="1200" kern="100">
                          <a:effectLst/>
                          <a:latin typeface="Arial" panose="020B0604020202020204" pitchFamily="34" charset="0"/>
                          <a:ea typeface="Aptos" panose="020B0004020202020204" pitchFamily="34" charset="0"/>
                          <a:cs typeface="Arial" panose="020B0604020202020204" pitchFamily="34" charset="0"/>
                        </a:rPr>
                        <a:t>genera un campo magnético vertical</a:t>
                      </a:r>
                      <a:endParaRPr lang="es-ES" sz="1100" kern="10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s" sz="1200" kern="100">
                          <a:effectLst/>
                          <a:latin typeface="Arial" panose="020B0604020202020204" pitchFamily="34" charset="0"/>
                          <a:ea typeface="Aptos" panose="020B0004020202020204" pitchFamily="34" charset="0"/>
                          <a:cs typeface="Arial" panose="020B0604020202020204" pitchFamily="34" charset="0"/>
                        </a:rPr>
                        <a:t>comprobar la posición radial del plasma</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12768179"/>
                  </a:ext>
                </a:extLst>
              </a:tr>
              <a:tr h="837198">
                <a:tc>
                  <a:txBody>
                    <a:bodyPr/>
                    <a:lstStyle/>
                    <a:p>
                      <a:pPr marL="0" marR="0" algn="ctr">
                        <a:lnSpc>
                          <a:spcPct val="107000"/>
                        </a:lnSpc>
                        <a:spcBef>
                          <a:spcPts val="0"/>
                        </a:spcBef>
                        <a:spcAft>
                          <a:spcPts val="0"/>
                        </a:spcAft>
                      </a:pPr>
                      <a:r>
                        <a:rPr lang="es" sz="1200" kern="100">
                          <a:effectLst/>
                          <a:latin typeface="Arial" panose="020B0604020202020204" pitchFamily="34" charset="0"/>
                          <a:ea typeface="Aptos" panose="020B0004020202020204" pitchFamily="34" charset="0"/>
                          <a:cs typeface="Arial" panose="020B0604020202020204" pitchFamily="34" charset="0"/>
                        </a:rPr>
                        <a:t>P4</a:t>
                      </a:r>
                      <a:endParaRPr lang="es-ES" sz="1100" kern="100">
                        <a:effectLst/>
                        <a:latin typeface="Aptos" panose="020B0004020202020204" pitchFamily="34" charset="0"/>
                        <a:ea typeface="Aptos" panose="020B0004020202020204" pitchFamily="34" charset="0"/>
                        <a:cs typeface="Arial" panose="020B0604020202020204" pitchFamily="34" charset="0"/>
                      </a:endParaRPr>
                    </a:p>
                    <a:p>
                      <a:pPr marL="0" marR="0" algn="ctr">
                        <a:lnSpc>
                          <a:spcPct val="107000"/>
                        </a:lnSpc>
                        <a:spcBef>
                          <a:spcPts val="0"/>
                        </a:spcBef>
                        <a:spcAft>
                          <a:spcPts val="0"/>
                        </a:spcAft>
                      </a:pPr>
                      <a:r>
                        <a:rPr lang="es" sz="1200" kern="100">
                          <a:effectLst/>
                          <a:latin typeface="Arial" panose="020B0604020202020204" pitchFamily="34" charset="0"/>
                          <a:ea typeface="Aptos" panose="020B0004020202020204" pitchFamily="34" charset="0"/>
                          <a:cs typeface="Arial" panose="020B0604020202020204" pitchFamily="34" charset="0"/>
                        </a:rPr>
                        <a:t> </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s" sz="1200" kern="100">
                          <a:effectLst/>
                          <a:latin typeface="Arial" panose="020B0604020202020204" pitchFamily="34" charset="0"/>
                          <a:ea typeface="Aptos" panose="020B0004020202020204" pitchFamily="34" charset="0"/>
                          <a:cs typeface="Arial" panose="020B0604020202020204" pitchFamily="34" charset="0"/>
                        </a:rPr>
                        <a:t>dentro del punto X</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42900" marR="0" lvl="0" indent="-342900">
                        <a:lnSpc>
                          <a:spcPct val="107000"/>
                        </a:lnSpc>
                        <a:spcBef>
                          <a:spcPts val="0"/>
                        </a:spcBef>
                        <a:spcAft>
                          <a:spcPts val="0"/>
                        </a:spcAft>
                        <a:buFont typeface="Symbol" panose="05050102010706020507" pitchFamily="18" charset="2"/>
                        <a:buChar char=""/>
                      </a:pPr>
                      <a:r>
                        <a:rPr lang="es" sz="1200" kern="100">
                          <a:effectLst/>
                          <a:latin typeface="Arial" panose="020B0604020202020204" pitchFamily="34" charset="0"/>
                          <a:ea typeface="Aptos" panose="020B0004020202020204" pitchFamily="34" charset="0"/>
                          <a:cs typeface="Arial" panose="020B0604020202020204" pitchFamily="34" charset="0"/>
                        </a:rPr>
                        <a:t>comprobar el punto X del núcleo y el estiramiento del plasma</a:t>
                      </a:r>
                      <a:endParaRPr lang="es-ES" sz="1100" kern="10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s" sz="1200" kern="100">
                          <a:effectLst/>
                          <a:latin typeface="Arial" panose="020B0604020202020204" pitchFamily="34" charset="0"/>
                          <a:ea typeface="Aptos" panose="020B0004020202020204" pitchFamily="34" charset="0"/>
                          <a:cs typeface="Arial" panose="020B0604020202020204" pitchFamily="34" charset="0"/>
                        </a:rPr>
                        <a:t>Mantiene una alta triangularidad durante la operación de superficie plana</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067399"/>
                  </a:ext>
                </a:extLst>
              </a:tr>
              <a:tr h="751875">
                <a:tc>
                  <a:txBody>
                    <a:bodyPr/>
                    <a:lstStyle/>
                    <a:p>
                      <a:pPr marL="0" marR="0" algn="ctr">
                        <a:lnSpc>
                          <a:spcPct val="107000"/>
                        </a:lnSpc>
                        <a:spcBef>
                          <a:spcPts val="0"/>
                        </a:spcBef>
                        <a:spcAft>
                          <a:spcPts val="0"/>
                        </a:spcAft>
                      </a:pPr>
                      <a:r>
                        <a:rPr lang="es" sz="1200" kern="100">
                          <a:effectLst/>
                          <a:latin typeface="Arial" panose="020B0604020202020204" pitchFamily="34" charset="0"/>
                          <a:ea typeface="Aptos" panose="020B0004020202020204" pitchFamily="34" charset="0"/>
                          <a:cs typeface="Arial" panose="020B0604020202020204" pitchFamily="34" charset="0"/>
                        </a:rPr>
                        <a:t>P5</a:t>
                      </a:r>
                      <a:endParaRPr lang="es-ES" sz="1100" kern="100">
                        <a:effectLst/>
                        <a:latin typeface="Aptos" panose="020B0004020202020204" pitchFamily="34" charset="0"/>
                        <a:ea typeface="Aptos" panose="020B0004020202020204" pitchFamily="34" charset="0"/>
                        <a:cs typeface="Arial" panose="020B0604020202020204" pitchFamily="34" charset="0"/>
                      </a:endParaRPr>
                    </a:p>
                    <a:p>
                      <a:pPr marL="0" marR="0" algn="ctr">
                        <a:lnSpc>
                          <a:spcPct val="107000"/>
                        </a:lnSpc>
                        <a:spcBef>
                          <a:spcPts val="0"/>
                        </a:spcBef>
                        <a:spcAft>
                          <a:spcPts val="0"/>
                        </a:spcAft>
                      </a:pPr>
                      <a:r>
                        <a:rPr lang="es" sz="1200" kern="100">
                          <a:effectLst/>
                          <a:latin typeface="Arial" panose="020B0604020202020204" pitchFamily="34" charset="0"/>
                          <a:ea typeface="Aptos" panose="020B0004020202020204" pitchFamily="34" charset="0"/>
                          <a:cs typeface="Arial" panose="020B0604020202020204" pitchFamily="34" charset="0"/>
                        </a:rPr>
                        <a:t> </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s" sz="1200" kern="100">
                          <a:effectLst/>
                          <a:latin typeface="Arial" panose="020B0604020202020204" pitchFamily="34" charset="0"/>
                          <a:ea typeface="Aptos" panose="020B0004020202020204" pitchFamily="34" charset="0"/>
                          <a:cs typeface="Arial" panose="020B0604020202020204" pitchFamily="34" charset="0"/>
                        </a:rPr>
                        <a:t>Punto X exterior</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42900" marR="0" lvl="0" indent="-342900">
                        <a:lnSpc>
                          <a:spcPct val="107000"/>
                        </a:lnSpc>
                        <a:spcBef>
                          <a:spcPts val="0"/>
                        </a:spcBef>
                        <a:spcAft>
                          <a:spcPts val="0"/>
                        </a:spcAft>
                        <a:buFont typeface="Symbol" panose="05050102010706020507" pitchFamily="18" charset="2"/>
                        <a:buChar char=""/>
                      </a:pPr>
                      <a:r>
                        <a:rPr lang="es" sz="1200" kern="100" dirty="0" err="1">
                          <a:effectLst/>
                          <a:latin typeface="Arial" panose="020B0604020202020204" pitchFamily="34" charset="0"/>
                          <a:ea typeface="Aptos" panose="020B0004020202020204" pitchFamily="34" charset="0"/>
                          <a:cs typeface="Arial" panose="020B0604020202020204" pitchFamily="34" charset="0"/>
                        </a:rPr>
                        <a:t>Aumente </a:t>
                      </a:r>
                      <a:r>
                        <a:rPr lang="es" sz="1200" kern="100" dirty="0">
                          <a:effectLst/>
                          <a:latin typeface="Arial" panose="020B0604020202020204" pitchFamily="34" charset="0"/>
                          <a:ea typeface="Aptos" panose="020B0004020202020204" pitchFamily="34" charset="0"/>
                          <a:cs typeface="Arial" panose="020B0604020202020204" pitchFamily="34" charset="0"/>
                        </a:rPr>
                        <a:t>la flexibilidad de configuración con “ </a:t>
                      </a:r>
                      <a:r>
                        <a:rPr lang="es" sz="1200" kern="100" dirty="0" err="1">
                          <a:effectLst/>
                          <a:latin typeface="Arial" panose="020B0604020202020204" pitchFamily="34" charset="0"/>
                          <a:ea typeface="Aptos" panose="020B0004020202020204" pitchFamily="34" charset="0"/>
                          <a:cs typeface="Arial" panose="020B0604020202020204" pitchFamily="34" charset="0"/>
                        </a:rPr>
                        <a:t>desviadores ” </a:t>
                      </a:r>
                      <a:r>
                        <a:rPr lang="es" sz="1200" kern="100" dirty="0">
                          <a:effectLst/>
                          <a:latin typeface="Arial" panose="020B0604020202020204" pitchFamily="34" charset="0"/>
                          <a:ea typeface="Aptos" panose="020B0004020202020204" pitchFamily="34" charset="0"/>
                          <a:cs typeface="Arial" panose="020B0604020202020204" pitchFamily="34" charset="0"/>
                        </a:rPr>
                        <a:t>alternativos</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s" sz="1200" kern="100" dirty="0">
                          <a:effectLst/>
                          <a:latin typeface="Arial" panose="020B0604020202020204" pitchFamily="34" charset="0"/>
                          <a:ea typeface="Aptos" panose="020B0004020202020204" pitchFamily="34" charset="0"/>
                          <a:cs typeface="Arial" panose="020B0604020202020204" pitchFamily="34" charset="0"/>
                        </a:rPr>
                        <a:t>equilibra la geometría magnética entre las extremidades del “ </a:t>
                      </a:r>
                      <a:r>
                        <a:rPr lang="es" sz="1200" kern="100" dirty="0" err="1">
                          <a:effectLst/>
                          <a:latin typeface="Arial" panose="020B0604020202020204" pitchFamily="34" charset="0"/>
                          <a:ea typeface="Aptos" panose="020B0004020202020204" pitchFamily="34" charset="0"/>
                          <a:cs typeface="Arial" panose="020B0604020202020204" pitchFamily="34" charset="0"/>
                        </a:rPr>
                        <a:t>diversor </a:t>
                      </a:r>
                      <a:r>
                        <a:rPr lang="es" sz="1200" kern="100" dirty="0">
                          <a:effectLst/>
                          <a:latin typeface="Arial" panose="020B0604020202020204" pitchFamily="34" charset="0"/>
                          <a:ea typeface="Aptos" panose="020B0004020202020204" pitchFamily="34" charset="0"/>
                          <a:cs typeface="Arial" panose="020B0604020202020204" pitchFamily="34" charset="0"/>
                        </a:rPr>
                        <a:t>”</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71905939"/>
                  </a:ext>
                </a:extLst>
              </a:tr>
              <a:tr h="559775">
                <a:tc>
                  <a:txBody>
                    <a:bodyPr/>
                    <a:lstStyle/>
                    <a:p>
                      <a:pPr marL="0" marR="0" algn="ctr">
                        <a:lnSpc>
                          <a:spcPct val="107000"/>
                        </a:lnSpc>
                        <a:spcBef>
                          <a:spcPts val="0"/>
                        </a:spcBef>
                        <a:spcAft>
                          <a:spcPts val="0"/>
                        </a:spcAft>
                      </a:pPr>
                      <a:r>
                        <a:rPr lang="es" sz="1200" kern="100">
                          <a:effectLst/>
                          <a:latin typeface="Arial" panose="020B0604020202020204" pitchFamily="34" charset="0"/>
                          <a:ea typeface="Aptos" panose="020B0004020202020204" pitchFamily="34" charset="0"/>
                          <a:cs typeface="Arial" panose="020B0604020202020204" pitchFamily="34" charset="0"/>
                        </a:rPr>
                        <a:t>P6</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120650" marR="0" algn="ctr">
                        <a:lnSpc>
                          <a:spcPct val="107000"/>
                        </a:lnSpc>
                        <a:spcBef>
                          <a:spcPts val="0"/>
                        </a:spcBef>
                        <a:spcAft>
                          <a:spcPts val="0"/>
                        </a:spcAft>
                      </a:pPr>
                      <a:r>
                        <a:rPr lang="es" sz="1200" kern="100">
                          <a:effectLst/>
                          <a:latin typeface="Arial" panose="020B0604020202020204" pitchFamily="34" charset="0"/>
                          <a:ea typeface="Aptos" panose="020B0004020202020204" pitchFamily="34" charset="0"/>
                          <a:cs typeface="Arial" panose="020B0604020202020204" pitchFamily="34" charset="0"/>
                        </a:rPr>
                        <a:t>entre el exterior del “desviador” y la bobina TF</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42900" marR="0" lvl="0" indent="-342900">
                        <a:lnSpc>
                          <a:spcPct val="107000"/>
                        </a:lnSpc>
                        <a:spcBef>
                          <a:spcPts val="0"/>
                        </a:spcBef>
                        <a:spcAft>
                          <a:spcPts val="0"/>
                        </a:spcAft>
                        <a:buFont typeface="Symbol" panose="05050102010706020507" pitchFamily="18" charset="2"/>
                        <a:buChar char=""/>
                      </a:pPr>
                      <a:r>
                        <a:rPr lang="es" sz="1200" kern="100">
                          <a:effectLst/>
                          <a:latin typeface="Arial" panose="020B0604020202020204" pitchFamily="34" charset="0"/>
                          <a:ea typeface="Aptos" panose="020B0004020202020204" pitchFamily="34" charset="0"/>
                          <a:cs typeface="Arial" panose="020B0604020202020204" pitchFamily="34" charset="0"/>
                        </a:rPr>
                        <a:t>controla la pata exterior del “desviador” (trabajando en conjunto con P9)</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1825708"/>
                  </a:ext>
                </a:extLst>
              </a:tr>
              <a:tr h="826100">
                <a:tc>
                  <a:txBody>
                    <a:bodyPr/>
                    <a:lstStyle/>
                    <a:p>
                      <a:pPr marL="0" marR="0" algn="ctr">
                        <a:lnSpc>
                          <a:spcPct val="107000"/>
                        </a:lnSpc>
                        <a:spcBef>
                          <a:spcPts val="0"/>
                        </a:spcBef>
                        <a:spcAft>
                          <a:spcPts val="0"/>
                        </a:spcAft>
                      </a:pPr>
                      <a:r>
                        <a:rPr lang="es" sz="1200" kern="100">
                          <a:effectLst/>
                          <a:latin typeface="Arial" panose="020B0604020202020204" pitchFamily="34" charset="0"/>
                          <a:ea typeface="Aptos" panose="020B0004020202020204" pitchFamily="34" charset="0"/>
                          <a:cs typeface="Arial" panose="020B0604020202020204" pitchFamily="34" charset="0"/>
                        </a:rPr>
                        <a:t>P9</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s" sz="1200" kern="100">
                          <a:effectLst/>
                          <a:latin typeface="Arial" panose="020B0604020202020204" pitchFamily="34" charset="0"/>
                          <a:ea typeface="Aptos" panose="020B0004020202020204" pitchFamily="34" charset="0"/>
                          <a:cs typeface="Arial" panose="020B0604020202020204" pitchFamily="34" charset="0"/>
                        </a:rPr>
                        <a:t>entre el exterior del “divertor” y el núcleo</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42900" marR="0" lvl="0" indent="-342900">
                        <a:lnSpc>
                          <a:spcPct val="107000"/>
                        </a:lnSpc>
                        <a:spcBef>
                          <a:spcPts val="0"/>
                        </a:spcBef>
                        <a:spcAft>
                          <a:spcPts val="0"/>
                        </a:spcAft>
                        <a:buFont typeface="Symbol" panose="05050102010706020507" pitchFamily="18" charset="2"/>
                        <a:buChar char=""/>
                      </a:pPr>
                      <a:r>
                        <a:rPr lang="es" sz="1200" kern="100">
                          <a:effectLst/>
                          <a:latin typeface="Arial" panose="020B0604020202020204" pitchFamily="34" charset="0"/>
                          <a:ea typeface="Aptos" panose="020B0004020202020204" pitchFamily="34" charset="0"/>
                          <a:cs typeface="Arial" panose="020B0604020202020204" pitchFamily="34" charset="0"/>
                        </a:rPr>
                        <a:t>controla la pata exterior del “desviador” (trabajando junto con P6)</a:t>
                      </a:r>
                      <a:endParaRPr lang="es-ES" sz="1100" kern="10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s" sz="1200" kern="100">
                          <a:effectLst/>
                          <a:latin typeface="Arial" panose="020B0604020202020204" pitchFamily="34" charset="0"/>
                          <a:ea typeface="Aptos" panose="020B0004020202020204" pitchFamily="34" charset="0"/>
                          <a:cs typeface="Arial" panose="020B0604020202020204" pitchFamily="34" charset="0"/>
                        </a:rPr>
                        <a:t>protege el campo vertical permitiendo la formación de una geometría super-X</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40411875"/>
                  </a:ext>
                </a:extLst>
              </a:tr>
              <a:tr h="300244">
                <a:tc>
                  <a:txBody>
                    <a:bodyPr/>
                    <a:lstStyle/>
                    <a:p>
                      <a:pPr marL="0" marR="0" algn="ctr">
                        <a:lnSpc>
                          <a:spcPct val="107000"/>
                        </a:lnSpc>
                        <a:spcBef>
                          <a:spcPts val="0"/>
                        </a:spcBef>
                        <a:spcAft>
                          <a:spcPts val="0"/>
                        </a:spcAft>
                      </a:pPr>
                      <a:r>
                        <a:rPr lang="es" sz="1100" kern="100" dirty="0">
                          <a:effectLst/>
                          <a:latin typeface="Arial" panose="020B0604020202020204" pitchFamily="34" charset="0"/>
                          <a:ea typeface="Aptos" panose="020B0004020202020204" pitchFamily="34" charset="0"/>
                          <a:cs typeface="Arial" panose="020B0604020202020204" pitchFamily="34" charset="0"/>
                        </a:rPr>
                        <a:t>S1</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s" sz="1100" kern="100" dirty="0">
                          <a:effectLst/>
                          <a:latin typeface="Arial" panose="020B0604020202020204" pitchFamily="34" charset="0"/>
                          <a:ea typeface="Aptos" panose="020B000402020202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s" sz="1100" kern="100" dirty="0">
                          <a:effectLst/>
                          <a:latin typeface="Arial" panose="020B0604020202020204" pitchFamily="34" charset="0"/>
                          <a:ea typeface="Aptos" panose="020B0004020202020204" pitchFamily="34" charset="0"/>
                          <a:cs typeface="Arial" panose="020B0604020202020204" pitchFamily="34" charset="0"/>
                        </a:rPr>
                        <a:t>Bobina de optimización “ </a:t>
                      </a:r>
                      <a:r>
                        <a:rPr lang="es" sz="1100" kern="100" dirty="0" err="1">
                          <a:effectLst/>
                          <a:latin typeface="Arial" panose="020B0604020202020204" pitchFamily="34" charset="0"/>
                          <a:ea typeface="Aptos" panose="020B0004020202020204" pitchFamily="34" charset="0"/>
                          <a:cs typeface="Arial" panose="020B0604020202020204" pitchFamily="34" charset="0"/>
                        </a:rPr>
                        <a:t>diversora </a:t>
                      </a:r>
                      <a:r>
                        <a:rPr lang="es" sz="1100" kern="100" dirty="0">
                          <a:effectLst/>
                          <a:latin typeface="Arial" panose="020B0604020202020204" pitchFamily="34" charset="0"/>
                          <a:ea typeface="Aptos" panose="020B0004020202020204" pitchFamily="34" charset="0"/>
                          <a:cs typeface="Arial" panose="020B0604020202020204" pitchFamily="34" charset="0"/>
                        </a:rPr>
                        <a:t>”</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14631358"/>
                  </a:ext>
                </a:extLst>
              </a:tr>
              <a:tr h="300244">
                <a:tc>
                  <a:txBody>
                    <a:bodyPr/>
                    <a:lstStyle/>
                    <a:p>
                      <a:pPr marL="0" marR="0" algn="ctr">
                        <a:lnSpc>
                          <a:spcPct val="107000"/>
                        </a:lnSpc>
                        <a:spcBef>
                          <a:spcPts val="0"/>
                        </a:spcBef>
                        <a:spcAft>
                          <a:spcPts val="0"/>
                        </a:spcAft>
                      </a:pPr>
                      <a:r>
                        <a:rPr lang="es" sz="1100" kern="100">
                          <a:effectLst/>
                          <a:latin typeface="Arial" panose="020B0604020202020204" pitchFamily="34" charset="0"/>
                          <a:ea typeface="Aptos" panose="020B0004020202020204" pitchFamily="34" charset="0"/>
                          <a:cs typeface="Arial" panose="020B0604020202020204" pitchFamily="34" charset="0"/>
                        </a:rPr>
                        <a:t>S2</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s" sz="1100" kern="100">
                          <a:effectLst/>
                          <a:latin typeface="Arial" panose="020B0604020202020204" pitchFamily="34" charset="0"/>
                          <a:ea typeface="Aptos" panose="020B0004020202020204" pitchFamily="34" charset="0"/>
                          <a:cs typeface="Arial" panose="020B0604020202020204" pitchFamily="34" charset="0"/>
                        </a:rPr>
                        <a:t> </a:t>
                      </a:r>
                      <a:endParaRPr lang="es-ES" sz="11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s" sz="1100" kern="100" dirty="0">
                          <a:effectLst/>
                          <a:latin typeface="Arial" panose="020B0604020202020204" pitchFamily="34" charset="0"/>
                          <a:ea typeface="Aptos" panose="020B0004020202020204" pitchFamily="34" charset="0"/>
                          <a:cs typeface="Arial" panose="020B0604020202020204" pitchFamily="34" charset="0"/>
                        </a:rPr>
                        <a:t>Bobina de optimización “ </a:t>
                      </a:r>
                      <a:r>
                        <a:rPr lang="es" sz="1100" kern="100" dirty="0" err="1">
                          <a:effectLst/>
                          <a:latin typeface="Arial" panose="020B0604020202020204" pitchFamily="34" charset="0"/>
                          <a:ea typeface="Aptos" panose="020B0004020202020204" pitchFamily="34" charset="0"/>
                          <a:cs typeface="Arial" panose="020B0604020202020204" pitchFamily="34" charset="0"/>
                        </a:rPr>
                        <a:t>diversora </a:t>
                      </a:r>
                      <a:r>
                        <a:rPr lang="es" sz="1100" kern="100" dirty="0">
                          <a:effectLst/>
                          <a:latin typeface="Arial" panose="020B0604020202020204" pitchFamily="34" charset="0"/>
                          <a:ea typeface="Aptos" panose="020B0004020202020204" pitchFamily="34" charset="0"/>
                          <a:cs typeface="Arial" panose="020B0604020202020204" pitchFamily="34" charset="0"/>
                        </a:rPr>
                        <a:t>”</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32020565"/>
                  </a:ext>
                </a:extLst>
              </a:tr>
            </a:tbl>
          </a:graphicData>
        </a:graphic>
      </p:graphicFrame>
      <p:sp>
        <p:nvSpPr>
          <p:cNvPr id="6" name="Slide Number Placeholder 5">
            <a:extLst>
              <a:ext uri="{FF2B5EF4-FFF2-40B4-BE49-F238E27FC236}">
                <a16:creationId xmlns:a16="http://schemas.microsoft.com/office/drawing/2014/main" id="{ED96ADF2-5926-A8D0-AD15-C2B4EE626102}"/>
              </a:ext>
            </a:extLst>
          </p:cNvPr>
          <p:cNvSpPr>
            <a:spLocks noGrp="1"/>
          </p:cNvSpPr>
          <p:nvPr>
            <p:ph type="sldNum" sz="quarter" idx="12"/>
          </p:nvPr>
        </p:nvSpPr>
        <p:spPr/>
        <p:txBody>
          <a:bodyPr/>
          <a:lstStyle/>
          <a:p>
            <a:fld id="{55FCEEC9-82A2-4BB3-AB98-D18095280961}" type="slidenum">
              <a:rPr lang="en-US" smtClean="0"/>
              <a:t>7</a:t>
            </a:fld>
            <a:endParaRPr lang="en-US"/>
          </a:p>
        </p:txBody>
      </p:sp>
      <p:sp>
        <p:nvSpPr>
          <p:cNvPr id="7" name="TextBox 7">
            <a:extLst>
              <a:ext uri="{FF2B5EF4-FFF2-40B4-BE49-F238E27FC236}">
                <a16:creationId xmlns:a16="http://schemas.microsoft.com/office/drawing/2014/main" id="{203AE59F-A652-3896-7C87-747EE0C9FAD1}"/>
              </a:ext>
            </a:extLst>
          </p:cNvPr>
          <p:cNvSpPr txBox="1"/>
          <p:nvPr/>
        </p:nvSpPr>
        <p:spPr>
          <a:xfrm>
            <a:off x="1783484" y="603179"/>
            <a:ext cx="8821568" cy="441960"/>
          </a:xfrm>
          <a:prstGeom prst="rect">
            <a:avLst/>
          </a:prstGeom>
          <a:noFill/>
        </p:spPr>
        <p:txBody>
          <a:bodyPr wrap="square">
            <a:noAutofit/>
          </a:bodyPr>
          <a:lstStyle/>
          <a:p>
            <a:pPr algn="ctr">
              <a:lnSpc>
                <a:spcPct val="106000"/>
              </a:lnSpc>
              <a:spcAft>
                <a:spcPts val="800"/>
              </a:spcAft>
            </a:pP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3 - </a:t>
            </a:r>
            <a:r>
              <a:rPr lang="en" sz="2000" b="1" u="sng" kern="100" dirty="0">
                <a:solidFill>
                  <a:srgbClr val="000000"/>
                </a:solidFill>
                <a:latin typeface="Arial" panose="020B0604020202020204" pitchFamily="34" charset="0"/>
                <a:ea typeface="Calibri" panose="020F0502020204030204" pitchFamily="34" charset="0"/>
                <a:cs typeface="Arial" panose="020B0604020202020204" pitchFamily="34" charset="0"/>
              </a:rPr>
              <a:t>STEP Prototype Plant </a:t>
            </a:r>
            <a:r>
              <a:rPr lang="es" sz="2000" b="1" u="sng" kern="100" dirty="0">
                <a:solidFill>
                  <a:srgbClr val="000000"/>
                </a:solidFill>
                <a:latin typeface="Arial" panose="020B0604020202020204" pitchFamily="34" charset="0"/>
                <a:ea typeface="Calibri" panose="020F0502020204030204" pitchFamily="34" charset="0"/>
                <a:cs typeface="Arial" panose="020B0604020202020204" pitchFamily="34" charset="0"/>
              </a:rPr>
              <a:t>(SPP) - </a:t>
            </a:r>
            <a:r>
              <a:rPr lang="es" sz="2000" b="1" i="1" u="sng" kern="100" dirty="0">
                <a:solidFill>
                  <a:srgbClr val="000000"/>
                </a:solidFill>
                <a:latin typeface="Arial" panose="020B0604020202020204" pitchFamily="34" charset="0"/>
                <a:ea typeface="Calibri" panose="020F0502020204030204" pitchFamily="34" charset="0"/>
                <a:cs typeface="Arial" panose="020B0604020202020204" pitchFamily="34" charset="0"/>
              </a:rPr>
              <a:t>Configuración básica</a:t>
            </a: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s" sz="1400" i="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cont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a:p>
            <a:pPr marL="0" marR="0" algn="ctr">
              <a:lnSpc>
                <a:spcPct val="106000"/>
              </a:lnSpc>
              <a:spcBef>
                <a:spcPts val="0"/>
              </a:spcBef>
              <a:spcAft>
                <a:spcPts val="800"/>
              </a:spcAft>
            </a:pPr>
            <a:r>
              <a:rPr lang="es" sz="1600" b="1" u="none" strike="noStrike"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9" name="Rectangle 1">
            <a:extLst>
              <a:ext uri="{FF2B5EF4-FFF2-40B4-BE49-F238E27FC236}">
                <a16:creationId xmlns:a16="http://schemas.microsoft.com/office/drawing/2014/main" id="{7E8F37FD-D6B8-E7DC-374A-AAB18A825728}"/>
              </a:ext>
            </a:extLst>
          </p:cNvPr>
          <p:cNvSpPr>
            <a:spLocks noChangeArrowheads="1"/>
          </p:cNvSpPr>
          <p:nvPr/>
        </p:nvSpPr>
        <p:spPr bwMode="auto">
          <a:xfrm>
            <a:off x="2907765" y="1146973"/>
            <a:ext cx="6376467"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3028950" algn="l"/>
              </a:tabLst>
              <a:defRPr>
                <a:solidFill>
                  <a:schemeClr val="tx1"/>
                </a:solidFill>
                <a:latin typeface="Arial" panose="020B0604020202020204" pitchFamily="34" charset="0"/>
              </a:defRPr>
            </a:lvl1pPr>
            <a:lvl2pPr eaLnBrk="0" fontAlgn="base" hangingPunct="0">
              <a:spcBef>
                <a:spcPct val="0"/>
              </a:spcBef>
              <a:spcAft>
                <a:spcPct val="0"/>
              </a:spcAft>
              <a:tabLst>
                <a:tab pos="3028950" algn="l"/>
              </a:tabLst>
              <a:defRPr>
                <a:solidFill>
                  <a:schemeClr val="tx1"/>
                </a:solidFill>
                <a:latin typeface="Arial" panose="020B0604020202020204" pitchFamily="34" charset="0"/>
              </a:defRPr>
            </a:lvl2pPr>
            <a:lvl3pPr eaLnBrk="0" fontAlgn="base" hangingPunct="0">
              <a:spcBef>
                <a:spcPct val="0"/>
              </a:spcBef>
              <a:spcAft>
                <a:spcPct val="0"/>
              </a:spcAft>
              <a:tabLst>
                <a:tab pos="3028950" algn="l"/>
              </a:tabLst>
              <a:defRPr>
                <a:solidFill>
                  <a:schemeClr val="tx1"/>
                </a:solidFill>
                <a:latin typeface="Arial" panose="020B0604020202020204" pitchFamily="34" charset="0"/>
              </a:defRPr>
            </a:lvl3pPr>
            <a:lvl4pPr eaLnBrk="0" fontAlgn="base" hangingPunct="0">
              <a:spcBef>
                <a:spcPct val="0"/>
              </a:spcBef>
              <a:spcAft>
                <a:spcPct val="0"/>
              </a:spcAft>
              <a:tabLst>
                <a:tab pos="3028950" algn="l"/>
              </a:tabLst>
              <a:defRPr>
                <a:solidFill>
                  <a:schemeClr val="tx1"/>
                </a:solidFill>
                <a:latin typeface="Arial" panose="020B0604020202020204" pitchFamily="34" charset="0"/>
              </a:defRPr>
            </a:lvl4pPr>
            <a:lvl5pPr eaLnBrk="0" fontAlgn="base" hangingPunct="0">
              <a:spcBef>
                <a:spcPct val="0"/>
              </a:spcBef>
              <a:spcAft>
                <a:spcPct val="0"/>
              </a:spcAft>
              <a:tabLst>
                <a:tab pos="3028950" algn="l"/>
              </a:tabLst>
              <a:defRPr>
                <a:solidFill>
                  <a:schemeClr val="tx1"/>
                </a:solidFill>
                <a:latin typeface="Arial" panose="020B0604020202020204" pitchFamily="34" charset="0"/>
              </a:defRPr>
            </a:lvl5pPr>
            <a:lvl6pPr eaLnBrk="0" fontAlgn="base" hangingPunct="0">
              <a:spcBef>
                <a:spcPct val="0"/>
              </a:spcBef>
              <a:spcAft>
                <a:spcPct val="0"/>
              </a:spcAft>
              <a:tabLst>
                <a:tab pos="3028950" algn="l"/>
              </a:tabLst>
              <a:defRPr>
                <a:solidFill>
                  <a:schemeClr val="tx1"/>
                </a:solidFill>
                <a:latin typeface="Arial" panose="020B0604020202020204" pitchFamily="34" charset="0"/>
              </a:defRPr>
            </a:lvl6pPr>
            <a:lvl7pPr eaLnBrk="0" fontAlgn="base" hangingPunct="0">
              <a:spcBef>
                <a:spcPct val="0"/>
              </a:spcBef>
              <a:spcAft>
                <a:spcPct val="0"/>
              </a:spcAft>
              <a:tabLst>
                <a:tab pos="3028950" algn="l"/>
              </a:tabLst>
              <a:defRPr>
                <a:solidFill>
                  <a:schemeClr val="tx1"/>
                </a:solidFill>
                <a:latin typeface="Arial" panose="020B0604020202020204" pitchFamily="34" charset="0"/>
              </a:defRPr>
            </a:lvl7pPr>
            <a:lvl8pPr eaLnBrk="0" fontAlgn="base" hangingPunct="0">
              <a:spcBef>
                <a:spcPct val="0"/>
              </a:spcBef>
              <a:spcAft>
                <a:spcPct val="0"/>
              </a:spcAft>
              <a:tabLst>
                <a:tab pos="3028950" algn="l"/>
              </a:tabLst>
              <a:defRPr>
                <a:solidFill>
                  <a:schemeClr val="tx1"/>
                </a:solidFill>
                <a:latin typeface="Arial" panose="020B0604020202020204" pitchFamily="34" charset="0"/>
              </a:defRPr>
            </a:lvl8pPr>
            <a:lvl9pPr eaLnBrk="0" fontAlgn="base" hangingPunct="0">
              <a:spcBef>
                <a:spcPct val="0"/>
              </a:spcBef>
              <a:spcAft>
                <a:spcPct val="0"/>
              </a:spcAft>
              <a:tabLst>
                <a:tab pos="302895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3028950" algn="l"/>
              </a:tabLst>
            </a:pPr>
            <a:r>
              <a:rPr kumimoji="0" lang="es" altLang="es-ES" sz="1400" b="1" i="1" u="none" strike="noStrike" cap="none" normalizeH="0" baseline="0" dirty="0">
                <a:ln>
                  <a:noFill/>
                </a:ln>
                <a:solidFill>
                  <a:schemeClr val="tx1"/>
                </a:solidFill>
                <a:effectLst/>
                <a:latin typeface="Arial" panose="020B0604020202020204" pitchFamily="34" charset="0"/>
                <a:ea typeface="Aptos" panose="020B0004020202020204" pitchFamily="34" charset="0"/>
                <a:cs typeface="Arial" panose="020B0604020202020204" pitchFamily="34" charset="0"/>
              </a:rPr>
              <a:t>conjunto de bobinas de campo </a:t>
            </a:r>
            <a:r>
              <a:rPr kumimoji="0" lang="es" altLang="es-ES" sz="1400" b="1" i="1" u="none" strike="noStrike" cap="none" normalizeH="0" baseline="0" dirty="0" err="1">
                <a:ln>
                  <a:noFill/>
                </a:ln>
                <a:solidFill>
                  <a:schemeClr val="tx1"/>
                </a:solidFill>
                <a:effectLst/>
                <a:latin typeface="Arial" panose="020B0604020202020204" pitchFamily="34" charset="0"/>
                <a:ea typeface="Aptos" panose="020B0004020202020204" pitchFamily="34" charset="0"/>
                <a:cs typeface="Arial" panose="020B0604020202020204" pitchFamily="34" charset="0"/>
              </a:rPr>
              <a:t>poloidal </a:t>
            </a:r>
            <a:r>
              <a:rPr kumimoji="0" lang="es" altLang="es-ES" sz="1400" b="1" i="1" u="none" strike="noStrike" cap="none" normalizeH="0" baseline="0" dirty="0">
                <a:ln>
                  <a:noFill/>
                </a:ln>
                <a:solidFill>
                  <a:schemeClr val="tx1"/>
                </a:solidFill>
                <a:effectLst/>
                <a:latin typeface="Arial" panose="020B0604020202020204" pitchFamily="34" charset="0"/>
                <a:ea typeface="Aptos" panose="020B0004020202020204" pitchFamily="34" charset="0"/>
                <a:cs typeface="Arial" panose="020B0604020202020204" pitchFamily="34" charset="0"/>
              </a:rPr>
              <a:t>STEP propuesto</a:t>
            </a:r>
            <a:endParaRPr kumimoji="0" lang="it-IT" altLang="es-ES" sz="1800" b="0" i="0" u="none" strike="noStrike" cap="none" normalizeH="0" baseline="0" dirty="0">
              <a:ln>
                <a:noFill/>
              </a:ln>
              <a:solidFill>
                <a:schemeClr val="tx1"/>
              </a:solidFill>
              <a:effectLst/>
              <a:latin typeface="Arial" panose="020B0604020202020204" pitchFamily="34" charset="0"/>
            </a:endParaRPr>
          </a:p>
        </p:txBody>
      </p:sp>
      <p:sp>
        <p:nvSpPr>
          <p:cNvPr id="2" name="Date Placeholder 3">
            <a:extLst>
              <a:ext uri="{FF2B5EF4-FFF2-40B4-BE49-F238E27FC236}">
                <a16:creationId xmlns:a16="http://schemas.microsoft.com/office/drawing/2014/main" id="{727D7375-E6FD-A5E3-0570-0CB4E2ACCE31}"/>
              </a:ext>
            </a:extLst>
          </p:cNvPr>
          <p:cNvSpPr>
            <a:spLocks noGrp="1"/>
          </p:cNvSpPr>
          <p:nvPr>
            <p:ph type="dt" sz="half" idx="10"/>
          </p:nvPr>
        </p:nvSpPr>
        <p:spPr>
          <a:xfrm>
            <a:off x="838200" y="6356350"/>
            <a:ext cx="1292352" cy="365125"/>
          </a:xfrm>
        </p:spPr>
        <p:txBody>
          <a:bodyPr/>
          <a:lstStyle/>
          <a:p>
            <a:r>
              <a:rPr lang="es" dirty="0"/>
              <a:t>Noviembre 2024</a:t>
            </a:r>
          </a:p>
        </p:txBody>
      </p:sp>
      <p:sp>
        <p:nvSpPr>
          <p:cNvPr id="3" name="Footer Placeholder 4">
            <a:extLst>
              <a:ext uri="{FF2B5EF4-FFF2-40B4-BE49-F238E27FC236}">
                <a16:creationId xmlns:a16="http://schemas.microsoft.com/office/drawing/2014/main" id="{1273C1E1-A9C2-7EE8-A674-D8EC8CE4503B}"/>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1334555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D97B24-2883-F2E0-7EEB-BDA89DDA8F0D}"/>
              </a:ext>
            </a:extLst>
          </p:cNvPr>
          <p:cNvSpPr>
            <a:spLocks noGrp="1"/>
          </p:cNvSpPr>
          <p:nvPr>
            <p:ph idx="1"/>
          </p:nvPr>
        </p:nvSpPr>
        <p:spPr>
          <a:xfrm>
            <a:off x="838200" y="1318547"/>
            <a:ext cx="10515600" cy="4733117"/>
          </a:xfrm>
        </p:spPr>
        <p:txBody>
          <a:bodyPr>
            <a:normAutofit/>
          </a:bodyPr>
          <a:lstStyle/>
          <a:p>
            <a:pPr marL="400050" marR="0">
              <a:lnSpc>
                <a:spcPct val="107000"/>
              </a:lnSpc>
              <a:spcBef>
                <a:spcPts val="0"/>
              </a:spcBef>
              <a:spcAft>
                <a:spcPts val="800"/>
              </a:spcAft>
            </a:pPr>
            <a:r>
              <a:rPr lang="es" sz="2000" kern="100" dirty="0">
                <a:effectLst/>
                <a:latin typeface="Arial" panose="020B0604020202020204" pitchFamily="34" charset="0"/>
                <a:ea typeface="Aptos" panose="020B0004020202020204" pitchFamily="34" charset="0"/>
                <a:cs typeface="Arial" panose="020B0604020202020204" pitchFamily="34" charset="0"/>
              </a:rPr>
              <a:t>En 1990, el Reino Unido fue pionero en el uso del primer </a:t>
            </a:r>
            <a:r>
              <a:rPr lang="es" sz="2000" i="1" kern="100" dirty="0">
                <a:effectLst/>
                <a:latin typeface="Arial" panose="020B0604020202020204" pitchFamily="34" charset="0"/>
                <a:ea typeface="Aptos" panose="020B0004020202020204" pitchFamily="34" charset="0"/>
                <a:cs typeface="Arial" panose="020B0604020202020204" pitchFamily="34" charset="0"/>
              </a:rPr>
              <a:t>Tokamak esférico operativo </a:t>
            </a:r>
            <a:r>
              <a:rPr lang="es" sz="2000" kern="100" dirty="0">
                <a:effectLst/>
                <a:latin typeface="Arial" panose="020B0604020202020204" pitchFamily="34" charset="0"/>
                <a:ea typeface="Aptos" panose="020B0004020202020204" pitchFamily="34" charset="0"/>
                <a:cs typeface="Arial" panose="020B0604020202020204" pitchFamily="34" charset="0"/>
              </a:rPr>
              <a:t>(llamado START).</a:t>
            </a:r>
            <a:endParaRPr lang="es-ES" sz="2000" kern="100" dirty="0">
              <a:effectLst/>
              <a:latin typeface="Arial" panose="020B0604020202020204" pitchFamily="34" charset="0"/>
              <a:ea typeface="Aptos" panose="020B0004020202020204" pitchFamily="34" charset="0"/>
              <a:cs typeface="Arial" panose="020B0604020202020204" pitchFamily="34" charset="0"/>
            </a:endParaRPr>
          </a:p>
          <a:p>
            <a:pPr marL="400050" marR="0">
              <a:lnSpc>
                <a:spcPct val="107000"/>
              </a:lnSpc>
              <a:spcBef>
                <a:spcPts val="0"/>
              </a:spcBef>
              <a:spcAft>
                <a:spcPts val="800"/>
              </a:spcAft>
            </a:pPr>
            <a:r>
              <a:rPr lang="es" sz="2000" kern="100" dirty="0">
                <a:effectLst/>
                <a:latin typeface="Arial" panose="020B0604020202020204" pitchFamily="34" charset="0"/>
                <a:ea typeface="Aptos" panose="020B0004020202020204" pitchFamily="34" charset="0"/>
                <a:cs typeface="Arial" panose="020B0604020202020204" pitchFamily="34" charset="0"/>
              </a:rPr>
              <a:t>En el caso de START, los científicos del Reino Unido demostraron un factor de ganancia </a:t>
            </a:r>
            <a:r>
              <a:rPr lang="es" sz="2000" i="1" kern="100" dirty="0" err="1">
                <a:effectLst/>
                <a:latin typeface="Arial" panose="020B0604020202020204" pitchFamily="34" charset="0"/>
                <a:ea typeface="Aptos" panose="020B0004020202020204" pitchFamily="34" charset="0"/>
                <a:cs typeface="Arial" panose="020B0604020202020204" pitchFamily="34" charset="0"/>
              </a:rPr>
              <a:t>( </a:t>
            </a:r>
            <a:r>
              <a:rPr lang="es" sz="2000" i="1" kern="100" dirty="0">
                <a:effectLst/>
                <a:latin typeface="Arial" panose="020B0604020202020204" pitchFamily="34" charset="0"/>
                <a:ea typeface="Aptos" panose="020B0004020202020204" pitchFamily="34" charset="0"/>
                <a:cs typeface="Arial" panose="020B0604020202020204" pitchFamily="34" charset="0"/>
              </a:rPr>
              <a:t>Q ) </a:t>
            </a:r>
            <a:r>
              <a:rPr lang="es" sz="2000" kern="100" dirty="0">
                <a:effectLst/>
                <a:latin typeface="Arial" panose="020B0604020202020204" pitchFamily="34" charset="0"/>
                <a:ea typeface="Aptos" panose="020B0004020202020204" pitchFamily="34" charset="0"/>
                <a:cs typeface="Arial" panose="020B0604020202020204" pitchFamily="34" charset="0"/>
              </a:rPr>
              <a:t>de cuatro sobre los tokamaks convencionales.</a:t>
            </a:r>
          </a:p>
          <a:p>
            <a:pPr marL="400050" marR="0">
              <a:lnSpc>
                <a:spcPct val="107000"/>
              </a:lnSpc>
              <a:spcBef>
                <a:spcPts val="600"/>
              </a:spcBef>
              <a:spcAft>
                <a:spcPts val="800"/>
              </a:spcAft>
            </a:pPr>
            <a:r>
              <a:rPr lang="es" sz="2000" kern="100" dirty="0">
                <a:effectLst/>
                <a:latin typeface="Arial" panose="020B0604020202020204" pitchFamily="34" charset="0"/>
                <a:ea typeface="Aptos" panose="020B0004020202020204" pitchFamily="34" charset="0"/>
                <a:cs typeface="Arial" panose="020B0604020202020204" pitchFamily="34" charset="0"/>
              </a:rPr>
              <a:t>El Proyecto STEP tiene como objetivo:</a:t>
            </a:r>
            <a:endParaRPr lang="es-ES" sz="2000" kern="100" dirty="0">
              <a:effectLst/>
              <a:latin typeface="Arial" panose="020B0604020202020204" pitchFamily="34" charset="0"/>
              <a:ea typeface="Aptos" panose="020B0004020202020204" pitchFamily="34" charset="0"/>
              <a:cs typeface="Arial" panose="020B0604020202020204" pitchFamily="34" charset="0"/>
            </a:endParaRPr>
          </a:p>
          <a:p>
            <a:pPr marL="739775" indent="-284163" algn="just">
              <a:lnSpc>
                <a:spcPct val="107000"/>
              </a:lnSpc>
              <a:spcBef>
                <a:spcPts val="0"/>
              </a:spcBef>
              <a:spcAft>
                <a:spcPts val="800"/>
              </a:spcAft>
              <a:buNone/>
            </a:pPr>
            <a:r>
              <a:rPr lang="es" sz="2000" kern="100" dirty="0">
                <a:effectLst/>
                <a:latin typeface="Arial" panose="020B0604020202020204" pitchFamily="34" charset="0"/>
                <a:ea typeface="Aptos" panose="020B0004020202020204" pitchFamily="34" charset="0"/>
                <a:cs typeface="Arial" panose="020B0604020202020204" pitchFamily="34" charset="0"/>
              </a:rPr>
              <a:t>* Demostrar la viabilidad comercial de la fusión mediante la construcción de un prototipo de planta de energía de fusión en el Reino Unido que proporcione energía neta.</a:t>
            </a:r>
            <a:endParaRPr lang="es-ES" sz="2000" kern="100" dirty="0">
              <a:effectLst/>
              <a:latin typeface="Arial" panose="020B0604020202020204" pitchFamily="34" charset="0"/>
              <a:ea typeface="Aptos" panose="020B0004020202020204" pitchFamily="34" charset="0"/>
              <a:cs typeface="Arial" panose="020B0604020202020204" pitchFamily="34" charset="0"/>
            </a:endParaRPr>
          </a:p>
          <a:p>
            <a:pPr marL="739775" indent="-284163" algn="just">
              <a:lnSpc>
                <a:spcPct val="107000"/>
              </a:lnSpc>
              <a:spcBef>
                <a:spcPts val="0"/>
              </a:spcBef>
              <a:spcAft>
                <a:spcPts val="800"/>
              </a:spcAft>
              <a:buNone/>
            </a:pPr>
            <a:r>
              <a:rPr lang="es" sz="2000" kern="100" dirty="0">
                <a:effectLst/>
                <a:latin typeface="Arial" panose="020B0604020202020204" pitchFamily="34" charset="0"/>
                <a:ea typeface="Aptos" panose="020B0004020202020204" pitchFamily="34" charset="0"/>
                <a:cs typeface="Arial" panose="020B0604020202020204" pitchFamily="34" charset="0"/>
              </a:rPr>
              <a:t>* Construir una industria de fundición líder a nivel mundial que admita múltiples tecnologías de fundición y sea capaz de exportar tecnología de fundición durante las próximas décadas.</a:t>
            </a:r>
            <a:endParaRPr lang="es-ES" sz="2000" kern="100" dirty="0">
              <a:effectLst/>
              <a:latin typeface="Arial" panose="020B0604020202020204" pitchFamily="34" charset="0"/>
              <a:ea typeface="Aptos" panose="020B0004020202020204" pitchFamily="34" charset="0"/>
              <a:cs typeface="Arial" panose="020B0604020202020204" pitchFamily="34" charset="0"/>
            </a:endParaRPr>
          </a:p>
          <a:p>
            <a:pPr marL="0" indent="0">
              <a:buNone/>
            </a:pPr>
            <a:endParaRPr lang="es-ES" dirty="0"/>
          </a:p>
        </p:txBody>
      </p:sp>
      <p:sp>
        <p:nvSpPr>
          <p:cNvPr id="6" name="Slide Number Placeholder 5">
            <a:extLst>
              <a:ext uri="{FF2B5EF4-FFF2-40B4-BE49-F238E27FC236}">
                <a16:creationId xmlns:a16="http://schemas.microsoft.com/office/drawing/2014/main" id="{EA9DECA2-F604-ACD5-E77A-8D79E9CC0446}"/>
              </a:ext>
            </a:extLst>
          </p:cNvPr>
          <p:cNvSpPr>
            <a:spLocks noGrp="1"/>
          </p:cNvSpPr>
          <p:nvPr>
            <p:ph type="sldNum" sz="quarter" idx="12"/>
          </p:nvPr>
        </p:nvSpPr>
        <p:spPr/>
        <p:txBody>
          <a:bodyPr/>
          <a:lstStyle/>
          <a:p>
            <a:fld id="{55FCEEC9-82A2-4BB3-AB98-D18095280961}" type="slidenum">
              <a:rPr lang="en-US" smtClean="0"/>
              <a:t>8</a:t>
            </a:fld>
            <a:endParaRPr lang="en-US"/>
          </a:p>
        </p:txBody>
      </p:sp>
      <p:sp>
        <p:nvSpPr>
          <p:cNvPr id="7" name="TextBox 7">
            <a:extLst>
              <a:ext uri="{FF2B5EF4-FFF2-40B4-BE49-F238E27FC236}">
                <a16:creationId xmlns:a16="http://schemas.microsoft.com/office/drawing/2014/main" id="{BC6CCBAC-A11C-7E15-D190-95B4D2DE6FD7}"/>
              </a:ext>
            </a:extLst>
          </p:cNvPr>
          <p:cNvSpPr txBox="1"/>
          <p:nvPr/>
        </p:nvSpPr>
        <p:spPr>
          <a:xfrm>
            <a:off x="2478925" y="564572"/>
            <a:ext cx="5920740" cy="441960"/>
          </a:xfrm>
          <a:prstGeom prst="rect">
            <a:avLst/>
          </a:prstGeom>
          <a:noFill/>
        </p:spPr>
        <p:txBody>
          <a:bodyPr wrap="square">
            <a:noAutofit/>
          </a:bodyPr>
          <a:lstStyle/>
          <a:p>
            <a:pPr marL="0" marR="0" algn="ctr">
              <a:lnSpc>
                <a:spcPct val="106000"/>
              </a:lnSpc>
              <a:spcBef>
                <a:spcPts val="0"/>
              </a:spcBef>
              <a:spcAft>
                <a:spcPts val="800"/>
              </a:spcAft>
            </a:pPr>
            <a:r>
              <a:rPr lang="es" sz="20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4 - </a:t>
            </a:r>
            <a:r>
              <a:rPr lang="es" sz="2000" b="1" u="sng"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Hipótesis y ambición</a:t>
            </a:r>
            <a:endParaRPr lang="es-ES" sz="11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3B1DBAD4-D47D-E7DF-7346-CF34499A2D7D}"/>
              </a:ext>
            </a:extLst>
          </p:cNvPr>
          <p:cNvSpPr>
            <a:spLocks noGrp="1"/>
          </p:cNvSpPr>
          <p:nvPr>
            <p:ph type="dt" sz="half" idx="10"/>
          </p:nvPr>
        </p:nvSpPr>
        <p:spPr>
          <a:xfrm>
            <a:off x="838200" y="6356350"/>
            <a:ext cx="1292352" cy="365125"/>
          </a:xfrm>
        </p:spPr>
        <p:txBody>
          <a:bodyPr/>
          <a:lstStyle/>
          <a:p>
            <a:r>
              <a:rPr lang="es" dirty="0"/>
              <a:t>Noviembre 2024</a:t>
            </a:r>
          </a:p>
        </p:txBody>
      </p:sp>
      <p:sp>
        <p:nvSpPr>
          <p:cNvPr id="5" name="Footer Placeholder 4">
            <a:extLst>
              <a:ext uri="{FF2B5EF4-FFF2-40B4-BE49-F238E27FC236}">
                <a16:creationId xmlns:a16="http://schemas.microsoft.com/office/drawing/2014/main" id="{0A2CF174-6824-3635-7ED4-AA02F93A30D8}"/>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2865029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C2B262-D98C-9828-B640-21C778A7203C}"/>
              </a:ext>
            </a:extLst>
          </p:cNvPr>
          <p:cNvSpPr>
            <a:spLocks noGrp="1"/>
          </p:cNvSpPr>
          <p:nvPr>
            <p:ph idx="1"/>
          </p:nvPr>
        </p:nvSpPr>
        <p:spPr>
          <a:xfrm>
            <a:off x="1860666" y="2365317"/>
            <a:ext cx="8821189" cy="2671560"/>
          </a:xfrm>
        </p:spPr>
        <p:txBody>
          <a:bodyPr>
            <a:normAutofit fontScale="92500"/>
          </a:bodyPr>
          <a:lstStyle/>
          <a:p>
            <a:pPr marL="282575" marR="0" indent="-282575">
              <a:lnSpc>
                <a:spcPct val="107000"/>
              </a:lnSpc>
              <a:spcBef>
                <a:spcPts val="0"/>
              </a:spcBef>
              <a:spcAft>
                <a:spcPts val="800"/>
              </a:spcAft>
            </a:pPr>
            <a:r>
              <a:rPr lang="es" sz="2000" kern="100" dirty="0">
                <a:effectLst/>
                <a:latin typeface="Arial" panose="020B0604020202020204" pitchFamily="34" charset="0"/>
                <a:ea typeface="Aptos" panose="020B0004020202020204" pitchFamily="34" charset="0"/>
                <a:cs typeface="Arial" panose="020B0604020202020204" pitchFamily="34" charset="0"/>
              </a:rPr>
              <a:t>La evolución de la fidelidad del diseño se llevó a cabo a lo largo de un árbol de decisiones estructurado, donde la teoría sirve como guía visionaria.</a:t>
            </a:r>
            <a:endParaRPr lang="es-ES" sz="2000" kern="100" dirty="0">
              <a:effectLst/>
              <a:latin typeface="Arial" panose="020B0604020202020204" pitchFamily="34" charset="0"/>
              <a:ea typeface="Aptos" panose="020B0004020202020204" pitchFamily="34" charset="0"/>
              <a:cs typeface="Arial" panose="020B0604020202020204" pitchFamily="34" charset="0"/>
            </a:endParaRPr>
          </a:p>
          <a:p>
            <a:pPr marL="282575" marR="0" indent="-282575">
              <a:lnSpc>
                <a:spcPct val="107000"/>
              </a:lnSpc>
              <a:spcBef>
                <a:spcPts val="1200"/>
              </a:spcBef>
              <a:spcAft>
                <a:spcPts val="800"/>
              </a:spcAft>
            </a:pPr>
            <a:r>
              <a:rPr lang="es" sz="2000" kern="100" dirty="0">
                <a:effectLst/>
                <a:latin typeface="Arial" panose="020B0604020202020204" pitchFamily="34" charset="0"/>
                <a:ea typeface="Aptos" panose="020B0004020202020204" pitchFamily="34" charset="0"/>
                <a:cs typeface="Arial" panose="020B0604020202020204" pitchFamily="34" charset="0"/>
              </a:rPr>
              <a:t>Como un virus o patógeno en constante mutación, la búsqueda de una mayor fidelidad en el diseño introduce nuevas complejidades.</a:t>
            </a:r>
            <a:endParaRPr lang="es-ES" sz="2000" kern="100" dirty="0">
              <a:effectLst/>
              <a:latin typeface="Arial" panose="020B0604020202020204" pitchFamily="34" charset="0"/>
              <a:ea typeface="Aptos" panose="020B0004020202020204" pitchFamily="34" charset="0"/>
              <a:cs typeface="Arial" panose="020B0604020202020204" pitchFamily="34" charset="0"/>
            </a:endParaRPr>
          </a:p>
          <a:p>
            <a:pPr marL="282575" marR="0" indent="-282575">
              <a:lnSpc>
                <a:spcPct val="107000"/>
              </a:lnSpc>
              <a:spcBef>
                <a:spcPts val="1200"/>
              </a:spcBef>
              <a:spcAft>
                <a:spcPts val="800"/>
              </a:spcAft>
            </a:pPr>
            <a:r>
              <a:rPr lang="es" sz="2000" kern="100" dirty="0">
                <a:effectLst/>
                <a:latin typeface="Arial" panose="020B0604020202020204" pitchFamily="34" charset="0"/>
                <a:ea typeface="Aptos" panose="020B0004020202020204" pitchFamily="34" charset="0"/>
                <a:cs typeface="Arial" panose="020B0604020202020204" pitchFamily="34" charset="0"/>
              </a:rPr>
              <a:t>Estas complejidades de diseño actúan como adversarios dinámicos que requieren adaptación y resiliencia constantes.</a:t>
            </a:r>
            <a:endParaRPr lang="es-ES" sz="2000" kern="100" dirty="0">
              <a:effectLst/>
              <a:latin typeface="Arial" panose="020B0604020202020204" pitchFamily="34" charset="0"/>
              <a:ea typeface="Aptos" panose="020B0004020202020204" pitchFamily="34" charset="0"/>
              <a:cs typeface="Arial" panose="020B0604020202020204" pitchFamily="34" charset="0"/>
            </a:endParaRPr>
          </a:p>
          <a:p>
            <a:pPr marL="0" indent="0">
              <a:buNone/>
            </a:pPr>
            <a:endParaRPr lang="es-ES" dirty="0"/>
          </a:p>
        </p:txBody>
      </p:sp>
      <p:sp>
        <p:nvSpPr>
          <p:cNvPr id="6" name="Slide Number Placeholder 5">
            <a:extLst>
              <a:ext uri="{FF2B5EF4-FFF2-40B4-BE49-F238E27FC236}">
                <a16:creationId xmlns:a16="http://schemas.microsoft.com/office/drawing/2014/main" id="{55D01D75-D970-CF16-9A4C-E215A56D7ADE}"/>
              </a:ext>
            </a:extLst>
          </p:cNvPr>
          <p:cNvSpPr>
            <a:spLocks noGrp="1"/>
          </p:cNvSpPr>
          <p:nvPr>
            <p:ph type="sldNum" sz="quarter" idx="12"/>
          </p:nvPr>
        </p:nvSpPr>
        <p:spPr/>
        <p:txBody>
          <a:bodyPr/>
          <a:lstStyle/>
          <a:p>
            <a:fld id="{55FCEEC9-82A2-4BB3-AB98-D18095280961}" type="slidenum">
              <a:rPr lang="en-US" smtClean="0"/>
              <a:t>9</a:t>
            </a:fld>
            <a:endParaRPr lang="en-US"/>
          </a:p>
        </p:txBody>
      </p:sp>
      <p:sp>
        <p:nvSpPr>
          <p:cNvPr id="7" name="TextBox 7">
            <a:extLst>
              <a:ext uri="{FF2B5EF4-FFF2-40B4-BE49-F238E27FC236}">
                <a16:creationId xmlns:a16="http://schemas.microsoft.com/office/drawing/2014/main" id="{D3B51585-15B0-3E58-ABAB-1C898510AFE0}"/>
              </a:ext>
            </a:extLst>
          </p:cNvPr>
          <p:cNvSpPr txBox="1"/>
          <p:nvPr/>
        </p:nvSpPr>
        <p:spPr>
          <a:xfrm>
            <a:off x="2486660" y="787718"/>
            <a:ext cx="6670040" cy="858520"/>
          </a:xfrm>
          <a:prstGeom prst="rect">
            <a:avLst/>
          </a:prstGeom>
          <a:noFill/>
        </p:spPr>
        <p:txBody>
          <a:bodyPr wrap="square">
            <a:noAutofit/>
          </a:bodyPr>
          <a:lstStyle/>
          <a:p>
            <a:pPr marL="0" marR="0" algn="ctr">
              <a:lnSpc>
                <a:spcPct val="106000"/>
              </a:lnSpc>
              <a:spcBef>
                <a:spcPts val="0"/>
              </a:spcBef>
              <a:spcAft>
                <a:spcPts val="800"/>
              </a:spcAft>
            </a:pPr>
            <a:r>
              <a:rPr lang="es" sz="2000" b="1" kern="100">
                <a:solidFill>
                  <a:srgbClr val="000000"/>
                </a:solidFill>
                <a:effectLst/>
                <a:latin typeface="Arial" panose="020B0604020202020204" pitchFamily="34" charset="0"/>
                <a:ea typeface="Calibri" panose="020F0502020204030204" pitchFamily="34" charset="0"/>
                <a:cs typeface="Arial" panose="020B0604020202020204" pitchFamily="34" charset="0"/>
              </a:rPr>
              <a:t>5 - </a:t>
            </a:r>
            <a:r>
              <a:rPr lang="es" sz="2000" b="1" u="sng" kern="100">
                <a:solidFill>
                  <a:srgbClr val="000000"/>
                </a:solidFill>
                <a:effectLst/>
                <a:latin typeface="Arial" panose="020B0604020202020204" pitchFamily="34" charset="0"/>
                <a:ea typeface="Calibri" panose="020F0502020204030204" pitchFamily="34" charset="0"/>
                <a:cs typeface="Arial" panose="020B0604020202020204" pitchFamily="34" charset="0"/>
              </a:rPr>
              <a:t>Descripción general </a:t>
            </a:r>
            <a:r>
              <a:rPr lang="es" sz="2000" b="1" i="1" u="sng" kern="100">
                <a:solidFill>
                  <a:srgbClr val="000000"/>
                </a:solidFill>
                <a:effectLst/>
                <a:latin typeface="Arial" panose="020B0604020202020204" pitchFamily="34" charset="0"/>
                <a:ea typeface="Calibri" panose="020F0502020204030204" pitchFamily="34" charset="0"/>
                <a:cs typeface="Arial" panose="020B0604020202020204" pitchFamily="34" charset="0"/>
              </a:rPr>
              <a:t>del diseño conceptual </a:t>
            </a:r>
            <a:r>
              <a:rPr lang="es" sz="2000" b="1" u="sng" kern="100">
                <a:solidFill>
                  <a:srgbClr val="000000"/>
                </a:solidFill>
                <a:effectLst/>
                <a:latin typeface="Arial" panose="020B0604020202020204" pitchFamily="34" charset="0"/>
                <a:ea typeface="Calibri" panose="020F0502020204030204" pitchFamily="34" charset="0"/>
                <a:cs typeface="Arial" panose="020B0604020202020204" pitchFamily="34" charset="0"/>
              </a:rPr>
              <a:t>: una cuestión de elecciones y compromisos</a:t>
            </a:r>
            <a:endParaRPr lang="es-ES" sz="1100" kern="100">
              <a:effectLst/>
              <a:latin typeface="Aptos" panose="020B0004020202020204" pitchFamily="34" charset="0"/>
              <a:ea typeface="Aptos" panose="020B0004020202020204" pitchFamily="34" charset="0"/>
              <a:cs typeface="Arial" panose="020B0604020202020204" pitchFamily="34" charset="0"/>
            </a:endParaRPr>
          </a:p>
        </p:txBody>
      </p:sp>
      <p:sp>
        <p:nvSpPr>
          <p:cNvPr id="2" name="Date Placeholder 3">
            <a:extLst>
              <a:ext uri="{FF2B5EF4-FFF2-40B4-BE49-F238E27FC236}">
                <a16:creationId xmlns:a16="http://schemas.microsoft.com/office/drawing/2014/main" id="{5F09A02C-65A4-C11D-C475-C1B4710AA928}"/>
              </a:ext>
            </a:extLst>
          </p:cNvPr>
          <p:cNvSpPr>
            <a:spLocks noGrp="1"/>
          </p:cNvSpPr>
          <p:nvPr>
            <p:ph type="dt" sz="half" idx="10"/>
          </p:nvPr>
        </p:nvSpPr>
        <p:spPr>
          <a:xfrm>
            <a:off x="838200" y="6356350"/>
            <a:ext cx="1292352" cy="365125"/>
          </a:xfrm>
        </p:spPr>
        <p:txBody>
          <a:bodyPr/>
          <a:lstStyle/>
          <a:p>
            <a:r>
              <a:rPr lang="es" dirty="0"/>
              <a:t>Noviembre 2024</a:t>
            </a:r>
          </a:p>
        </p:txBody>
      </p:sp>
      <p:sp>
        <p:nvSpPr>
          <p:cNvPr id="5" name="Footer Placeholder 4">
            <a:extLst>
              <a:ext uri="{FF2B5EF4-FFF2-40B4-BE49-F238E27FC236}">
                <a16:creationId xmlns:a16="http://schemas.microsoft.com/office/drawing/2014/main" id="{288B0E6D-1291-760E-73E3-6DC8C67CF933}"/>
              </a:ext>
            </a:extLst>
          </p:cNvPr>
          <p:cNvSpPr>
            <a:spLocks noGrp="1"/>
          </p:cNvSpPr>
          <p:nvPr>
            <p:ph type="ftr" sz="quarter" idx="11"/>
          </p:nvPr>
        </p:nvSpPr>
        <p:spPr>
          <a:xfrm>
            <a:off x="3451918" y="6378402"/>
            <a:ext cx="6096000" cy="365125"/>
          </a:xfrm>
        </p:spPr>
        <p:txBody>
          <a:bodyPr/>
          <a:lstStyle/>
          <a:p>
            <a:r>
              <a:rPr lang="es" dirty="0" err="1"/>
              <a:t>Believe </a:t>
            </a:r>
            <a:r>
              <a:rPr lang="es" dirty="0" err="1">
                <a:solidFill>
                  <a:srgbClr val="00B050"/>
                </a:solidFill>
              </a:rPr>
              <a:t>green </a:t>
            </a:r>
            <a:r>
              <a:rPr lang="es" dirty="0"/>
              <a:t>LLC </a:t>
            </a:r>
            <a:r>
              <a:rPr lang="es" i="1" dirty="0"/>
              <a:t>- </a:t>
            </a:r>
            <a:r>
              <a:rPr lang="es" b="1" i="1" dirty="0"/>
              <a:t>“ TOKAMAK ESFÉRICO – El Caso STEP”</a:t>
            </a:r>
            <a:endParaRPr lang="it-IT" b="1" i="1" dirty="0"/>
          </a:p>
        </p:txBody>
      </p:sp>
    </p:spTree>
    <p:extLst>
      <p:ext uri="{BB962C8B-B14F-4D97-AF65-F5344CB8AC3E}">
        <p14:creationId xmlns:p14="http://schemas.microsoft.com/office/powerpoint/2010/main" val="13873778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17048</TotalTime>
  <Words>4353</Words>
  <Application>Microsoft Office PowerPoint</Application>
  <PresentationFormat>Widescreen</PresentationFormat>
  <Paragraphs>326</Paragraphs>
  <Slides>24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Aptos</vt:lpstr>
      <vt:lpstr>Arial</vt:lpstr>
      <vt:lpstr>Calibri</vt:lpstr>
      <vt:lpstr>Calibri Light</vt:lpstr>
      <vt:lpstr>Sylfaen</vt:lpstr>
      <vt:lpstr>Symbol</vt:lpstr>
      <vt:lpstr>Times New Roman</vt:lpstr>
      <vt:lpstr>Office Theme</vt:lpstr>
      <vt:lpstr>PowerPoint Presentation</vt:lpstr>
      <vt:lpstr>PowerPoint Presentation</vt:lpstr>
      <vt:lpstr>PowerPoint Presentation</vt:lpstr>
      <vt:lpstr>2 - El Programa STEP (Tokamak Esférico para Energía) Producción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Ricardo Gallo</dc:creator>
  <cp:lastModifiedBy>Ricardo Gallo</cp:lastModifiedBy>
  <cp:revision>128</cp:revision>
  <cp:lastPrinted>2023-06-02T17:24:26Z</cp:lastPrinted>
  <dcterms:created xsi:type="dcterms:W3CDTF">2023-04-04T07:12:33Z</dcterms:created>
  <dcterms:modified xsi:type="dcterms:W3CDTF">2025-06-26T17:22:29Z</dcterms:modified>
</cp:coreProperties>
</file>